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60" r:id="rId2"/>
    <p:sldId id="258" r:id="rId3"/>
    <p:sldId id="256" r:id="rId4"/>
    <p:sldId id="263" r:id="rId5"/>
    <p:sldId id="261" r:id="rId6"/>
    <p:sldId id="264" r:id="rId7"/>
    <p:sldId id="262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59" r:id="rId16"/>
    <p:sldId id="265" r:id="rId17"/>
    <p:sldId id="273" r:id="rId18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1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9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21723-2FFE-4E19-9505-306284B977A2}" type="datetimeFigureOut">
              <a:rPr lang="en-US" smtClean="0"/>
              <a:t>5/17/21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505325"/>
            <a:ext cx="5661025" cy="36877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D0CAC-6745-4126-ADA2-5E45DDA62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1F1C5-D4A5-45B5-8347-C9B7D1BF7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91E324-8083-47C3-B7C2-CA5F88D2C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98B88-B576-4EFE-9184-6DF26E8D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5-16/2021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61BD0-7B31-4D3E-8612-2405A2FEF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00652-064F-4CD6-A700-2E8390680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46FD5-EC32-43A0-8831-7ECC5450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031BD9-7D20-4F81-96C6-79C59CB6D1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33A69-9E19-465E-8C3F-682E6532C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5-16/2021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6B8C9-E2A3-4B26-88D5-B70DCB3A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97451-78ED-49C1-83ED-E095B4DC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3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0CD9CE-A1DA-422A-BBFC-0CF2AADCF2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705AC5-128A-4839-BF8F-14C9D4381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FE498-A50E-46BE-A317-E706B6AE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5-16/2021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47870-878E-493A-8032-3CCE2A86D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8977B-9511-4E8F-9998-58DB0F188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07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0A415-8C95-46D6-B9E4-1D23D5054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684EF-6B0C-417D-9882-725A70738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7DDC6-9E81-465E-92DD-39E876926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5-18/2021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CBE97-20C3-4397-BE26-DD7A481C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623D9-681A-46D7-A1A6-9E9154323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7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BEE9E-F67C-4D4D-ACBB-87E39FDD1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D2EE5-DB81-4DBD-9A6D-BCDA748FF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D3A2-7535-4855-A953-5DDED5674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5-16/2021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72E2F-E338-4E03-AD5C-8B56CA050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43F0B-FBD0-4576-BF62-11BF13E5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36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F2725-AE49-415E-A0E9-A50E61336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9A673-C035-4263-A820-CD51D806D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F49C7-0284-46F7-A476-4FB7FCC30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A6AD3-CA32-476B-A749-B0973DDB9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5-16/2021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DB20E-5E70-4846-A1C3-D419DB54A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0EE4E-2335-4C0D-BD11-D0FBE104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7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6F090-8316-42D3-8295-25D4DBFD6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DC2AA-9F75-4087-8F8C-8107D4FAB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A4E5B-BA0A-4799-B445-68F6ACD73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533B0-9758-4988-9F0E-FCE90FF74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EB5D3-F552-4222-9DB9-077757214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5C2408-C7F8-4F6C-80BE-AC0A29F62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5-16/2021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702F90-604A-44A3-A3B0-93FA4033E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8C0DF3-DC5F-4490-83F4-46E6425F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51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0594-BA94-4036-9BFA-2A29E342A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553CA0-2E5C-446C-A22F-C84FE1C34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5-16/2021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73D0CD-57F3-481F-BC72-4B136F259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E176D6-6E79-4E0A-931C-4C24D69BA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82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D49A68-9B99-4C2C-A247-C34423BF7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5-16/2021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5A360-5E9F-4ACA-93E0-4E7D0B8B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CB1E2-71FD-4ECE-A2C9-30DAA8CFA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A7A4D8D4-7FD1-4590-94A2-6A749F67DA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9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7454-EB7F-45A3-B9D2-1E40838F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F3497-D823-44B7-8C1D-61D58131D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DD1B5-37E3-494C-AC96-E668BB66A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C0B08-8022-4751-B727-FAC8AAB50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5-16/2021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D774F-D57C-44ED-8B97-29874A3B5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E0D61-DBDB-4593-AA2C-6525F56A6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17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94756-9932-4B46-BBA6-85929A087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D1DACA-2FE7-4009-B33E-BDA5CA03AD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3823D-D7AE-46DA-844B-B92BB3034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DB025-281C-4D83-9A6B-A7E43F0A2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5-16/2021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CAA0BB-E718-4C89-B0EB-EF383EDE2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E386-E318-4360-9AE7-D08878EE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7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2BACA-633B-4387-AA4B-A22C79C03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F587B-8CC6-4772-A4B1-0B209469C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1827A-11B6-45F4-8755-DBB9DA505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5-16/2021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8DA78-EE25-4CAA-9215-FB0593E4D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28ACF-B381-4CD1-9CC8-4518A18A1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4D8D4-7FD1-4590-94A2-6A749F67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5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BPCBudgetInBlack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926E6D-B726-47CF-B5E7-D51379206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121" y="3780430"/>
            <a:ext cx="9163757" cy="841545"/>
          </a:xfrm>
        </p:spPr>
        <p:txBody>
          <a:bodyPr anchor="ctr">
            <a:normAutofit fontScale="62500" lnSpcReduction="20000"/>
          </a:bodyPr>
          <a:lstStyle/>
          <a:p>
            <a:pPr>
              <a:tabLst>
                <a:tab pos="5486400" algn="l"/>
              </a:tabLst>
            </a:pPr>
            <a:r>
              <a:rPr lang="en-US" sz="2000" dirty="0">
                <a:solidFill>
                  <a:schemeClr val="tx2"/>
                </a:solidFill>
              </a:rPr>
              <a:t>	</a:t>
            </a:r>
            <a:r>
              <a:rPr lang="en-US" sz="4400" dirty="0">
                <a:solidFill>
                  <a:schemeClr val="tx2"/>
                </a:solidFill>
              </a:rPr>
              <a:t>Arthur Griffin, Jr. </a:t>
            </a:r>
          </a:p>
          <a:p>
            <a:pPr>
              <a:tabLst>
                <a:tab pos="5486400" algn="l"/>
              </a:tabLst>
            </a:pPr>
            <a:r>
              <a:rPr lang="en-US" sz="4400" dirty="0">
                <a:solidFill>
                  <a:schemeClr val="tx2"/>
                </a:solidFill>
              </a:rPr>
              <a:t>	May 18, 2021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5AEA6B-6D8B-432E-9090-732DDDDA8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42" y="1133406"/>
            <a:ext cx="11525864" cy="121021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3158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A026C-ECF7-1549-900A-3F6E083CA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8873"/>
            <a:ext cx="2743200" cy="365125"/>
          </a:xfrm>
        </p:spPr>
        <p:txBody>
          <a:bodyPr/>
          <a:lstStyle/>
          <a:p>
            <a:fld id="{A7A4D8D4-7FD1-4590-94A2-6A749F67DA99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0B157708-F3D9-3446-84EA-1EC065010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82" y="138412"/>
            <a:ext cx="5281270" cy="6263501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DAC42C79-A089-9741-BC11-EBC407ED0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50" y="174002"/>
            <a:ext cx="5024956" cy="62279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0D4C3E-E87C-4942-96F9-1E60EC774BDC}"/>
              </a:ext>
            </a:extLst>
          </p:cNvPr>
          <p:cNvSpPr txBox="1"/>
          <p:nvPr/>
        </p:nvSpPr>
        <p:spPr>
          <a:xfrm>
            <a:off x="300046" y="6382014"/>
            <a:ext cx="6607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</a:t>
            </a:r>
            <a:r>
              <a:rPr lang="en-US" sz="1200" dirty="0"/>
              <a:t>: NC Dept. of Public Instruction ; download at https://</a:t>
            </a:r>
            <a:r>
              <a:rPr lang="en-US" sz="1200" dirty="0" err="1"/>
              <a:t>files.nc.gov</a:t>
            </a:r>
            <a:r>
              <a:rPr lang="en-US" sz="1200" dirty="0"/>
              <a:t>/dpi/data-report2019_final.xlsx</a:t>
            </a:r>
          </a:p>
        </p:txBody>
      </p:sp>
    </p:spTree>
    <p:extLst>
      <p:ext uri="{BB962C8B-B14F-4D97-AF65-F5344CB8AC3E}">
        <p14:creationId xmlns:p14="http://schemas.microsoft.com/office/powerpoint/2010/main" val="336517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082DC-FF92-7245-8DE2-3C606D46C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C0B0A929-2901-2C45-A564-589C3B96F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4" y="365760"/>
            <a:ext cx="4427842" cy="5608320"/>
          </a:xfrm>
          <a:prstGeom prst="rect">
            <a:avLst/>
          </a:prstGeom>
        </p:spPr>
      </p:pic>
      <p:pic>
        <p:nvPicPr>
          <p:cNvPr id="8" name="Picture 7" descr="Table, calendar&#10;&#10;Description automatically generated">
            <a:extLst>
              <a:ext uri="{FF2B5EF4-FFF2-40B4-BE49-F238E27FC236}">
                <a16:creationId xmlns:a16="http://schemas.microsoft.com/office/drawing/2014/main" id="{FEF70A43-BE24-3142-809C-9CA811191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50" y="347541"/>
            <a:ext cx="7048482" cy="56609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C5E70E-F1FA-E14E-919C-2C616852DB82}"/>
              </a:ext>
            </a:extLst>
          </p:cNvPr>
          <p:cNvSpPr txBox="1"/>
          <p:nvPr/>
        </p:nvSpPr>
        <p:spPr>
          <a:xfrm>
            <a:off x="300046" y="6341822"/>
            <a:ext cx="6607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</a:t>
            </a:r>
            <a:r>
              <a:rPr lang="en-US" sz="1200" dirty="0"/>
              <a:t>: NC Dept. of Public Instruction ; download at https://</a:t>
            </a:r>
            <a:r>
              <a:rPr lang="en-US" sz="1200" dirty="0" err="1"/>
              <a:t>files.nc.gov</a:t>
            </a:r>
            <a:r>
              <a:rPr lang="en-US" sz="1200" dirty="0"/>
              <a:t>/dpi/data-report2019_final.xlsx</a:t>
            </a:r>
          </a:p>
        </p:txBody>
      </p:sp>
    </p:spTree>
    <p:extLst>
      <p:ext uri="{BB962C8B-B14F-4D97-AF65-F5344CB8AC3E}">
        <p14:creationId xmlns:p14="http://schemas.microsoft.com/office/powerpoint/2010/main" val="3066496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88706-07AD-7846-ADDF-D8587E34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8DA5AE6F-F156-7B45-A262-48E27DEFD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2" y="276860"/>
            <a:ext cx="4568104" cy="6257514"/>
          </a:xfrm>
          <a:prstGeom prst="rect">
            <a:avLst/>
          </a:prstGeom>
        </p:spPr>
      </p:pic>
      <p:pic>
        <p:nvPicPr>
          <p:cNvPr id="8" name="Picture 7" descr="Table, calendar&#10;&#10;Description automatically generated">
            <a:extLst>
              <a:ext uri="{FF2B5EF4-FFF2-40B4-BE49-F238E27FC236}">
                <a16:creationId xmlns:a16="http://schemas.microsoft.com/office/drawing/2014/main" id="{C290E47F-86F0-4249-ADF3-B9A45547A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70" y="276858"/>
            <a:ext cx="6934594" cy="59654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56B22F-F8ED-DF44-9C91-01168ADD8A18}"/>
              </a:ext>
            </a:extLst>
          </p:cNvPr>
          <p:cNvSpPr txBox="1"/>
          <p:nvPr/>
        </p:nvSpPr>
        <p:spPr>
          <a:xfrm>
            <a:off x="269902" y="6402110"/>
            <a:ext cx="6607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</a:t>
            </a:r>
            <a:r>
              <a:rPr lang="en-US" sz="1200" dirty="0"/>
              <a:t>: NC Dept. of Public Instruction ; download at https://</a:t>
            </a:r>
            <a:r>
              <a:rPr lang="en-US" sz="1200" dirty="0" err="1"/>
              <a:t>files.nc.gov</a:t>
            </a:r>
            <a:r>
              <a:rPr lang="en-US" sz="1200" dirty="0"/>
              <a:t>/dpi/data-report2019_final.xlsx</a:t>
            </a:r>
          </a:p>
        </p:txBody>
      </p:sp>
    </p:spTree>
    <p:extLst>
      <p:ext uri="{BB962C8B-B14F-4D97-AF65-F5344CB8AC3E}">
        <p14:creationId xmlns:p14="http://schemas.microsoft.com/office/powerpoint/2010/main" val="1142811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6305D-368B-7242-852A-449034B80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6EF304A2-2C4D-9046-B553-B9B04D95F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4" y="130249"/>
            <a:ext cx="5652459" cy="6356350"/>
          </a:xfrm>
          <a:prstGeom prst="rect">
            <a:avLst/>
          </a:prstGeom>
        </p:spPr>
      </p:pic>
      <p:pic>
        <p:nvPicPr>
          <p:cNvPr id="8" name="Picture 7" descr="Table, calendar&#10;&#10;Description automatically generated">
            <a:extLst>
              <a:ext uri="{FF2B5EF4-FFF2-40B4-BE49-F238E27FC236}">
                <a16:creationId xmlns:a16="http://schemas.microsoft.com/office/drawing/2014/main" id="{6FA2FAEF-C696-644C-8691-84D9BBF19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960" y="429768"/>
            <a:ext cx="5880448" cy="5998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E8160C-1DC2-4247-B88B-8C5C2B86601A}"/>
              </a:ext>
            </a:extLst>
          </p:cNvPr>
          <p:cNvSpPr txBox="1"/>
          <p:nvPr/>
        </p:nvSpPr>
        <p:spPr>
          <a:xfrm>
            <a:off x="169417" y="6422208"/>
            <a:ext cx="6607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</a:t>
            </a:r>
            <a:r>
              <a:rPr lang="en-US" sz="1200" dirty="0"/>
              <a:t>: NC Dept. of Public Instruction ; download at https://</a:t>
            </a:r>
            <a:r>
              <a:rPr lang="en-US" sz="1200" dirty="0" err="1"/>
              <a:t>files.nc.gov</a:t>
            </a:r>
            <a:r>
              <a:rPr lang="en-US" sz="1200" dirty="0"/>
              <a:t>/dpi/data-report2019_final.xlsx</a:t>
            </a:r>
          </a:p>
        </p:txBody>
      </p:sp>
    </p:spTree>
    <p:extLst>
      <p:ext uri="{BB962C8B-B14F-4D97-AF65-F5344CB8AC3E}">
        <p14:creationId xmlns:p14="http://schemas.microsoft.com/office/powerpoint/2010/main" val="4138847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B9B6B-581B-7B4B-8D3E-D142E499C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A4994476-B299-AC4C-AD2D-98955AC0F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4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06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C7A58-1E6D-421F-B315-67E00F1E8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831" y="855705"/>
            <a:ext cx="6714067" cy="1325563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A Dream Deferred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854C4-AF06-4FCE-B148-F0ED1DD0D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3545"/>
            <a:ext cx="10515600" cy="3232688"/>
          </a:xfrm>
        </p:spPr>
        <p:txBody>
          <a:bodyPr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Project Lift</a:t>
            </a:r>
          </a:p>
          <a:p>
            <a:pPr algn="ctr">
              <a:lnSpc>
                <a:spcPct val="200000"/>
              </a:lnSpc>
            </a:pPr>
            <a:r>
              <a:rPr lang="en-US" sz="4000" dirty="0"/>
              <a:t>Renaissance West Academy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48788-CF5E-4275-984C-43CA99A5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95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D8836-F201-4BB2-A9A3-1F8BC612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CMS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F2572-FBBF-4DB8-9284-2101DBC97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457200">
              <a:buFont typeface="Wingdings" panose="05000000000000000000" pitchFamily="2" charset="2"/>
              <a:buChar char="§"/>
              <a:tabLst>
                <a:tab pos="2743200" algn="l"/>
                <a:tab pos="4572000" algn="l"/>
              </a:tabLst>
            </a:pPr>
            <a:r>
              <a:rPr lang="en-US" sz="3200" dirty="0"/>
              <a:t>IHCC	Honors Programs</a:t>
            </a:r>
          </a:p>
          <a:p>
            <a:pPr marL="1200150" lvl="7" indent="-285750">
              <a:buFont typeface="Wingdings" panose="05000000000000000000" pitchFamily="2" charset="2"/>
              <a:buChar char="§"/>
              <a:tabLst>
                <a:tab pos="2743200" algn="l"/>
                <a:tab pos="4572000" algn="l"/>
              </a:tabLst>
            </a:pPr>
            <a:r>
              <a:rPr lang="en-US" sz="3200" i="1" dirty="0"/>
              <a:t>Elementary Honor Society</a:t>
            </a:r>
          </a:p>
          <a:p>
            <a:pPr marL="1200150" lvl="7" indent="-285750">
              <a:buFont typeface="Wingdings" panose="05000000000000000000" pitchFamily="2" charset="2"/>
              <a:buChar char="§"/>
              <a:tabLst>
                <a:tab pos="2743200" algn="l"/>
                <a:tab pos="4572000" algn="l"/>
              </a:tabLst>
            </a:pPr>
            <a:endParaRPr lang="en-US" sz="1400" i="1" dirty="0"/>
          </a:p>
          <a:p>
            <a:pPr marL="914400" indent="-457200">
              <a:buFont typeface="Wingdings" panose="05000000000000000000" pitchFamily="2" charset="2"/>
              <a:buChar char="§"/>
              <a:tabLst>
                <a:tab pos="2743200" algn="l"/>
                <a:tab pos="4572000" algn="l"/>
              </a:tabLst>
            </a:pPr>
            <a:r>
              <a:rPr lang="en-US" sz="3200" dirty="0"/>
              <a:t>IKE	Promotion, Retention and Acceleration</a:t>
            </a:r>
          </a:p>
          <a:p>
            <a:pPr lvl="2">
              <a:buFont typeface="Wingdings" panose="05000000000000000000" pitchFamily="2" charset="2"/>
              <a:buChar char="§"/>
              <a:tabLst>
                <a:tab pos="2743200" algn="l"/>
                <a:tab pos="4572000" algn="l"/>
              </a:tabLst>
            </a:pPr>
            <a:r>
              <a:rPr lang="en-US" sz="3200" i="1" dirty="0"/>
              <a:t>50,900  -	</a:t>
            </a:r>
            <a:r>
              <a:rPr lang="en-US" sz="3200" i="1"/>
              <a:t>3%   </a:t>
            </a:r>
            <a:r>
              <a:rPr lang="en-US" sz="2800" b="0" i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http://bit.ly/BPCBudgetInBlack</a:t>
            </a:r>
            <a:endParaRPr lang="en-US" sz="3200" i="1" dirty="0"/>
          </a:p>
          <a:p>
            <a:pPr marL="914400" lvl="2" indent="0">
              <a:buNone/>
              <a:tabLst>
                <a:tab pos="2743200" algn="l"/>
                <a:tab pos="4572000" algn="l"/>
              </a:tabLst>
            </a:pPr>
            <a:endParaRPr lang="en-US" sz="1400" i="1" dirty="0"/>
          </a:p>
          <a:p>
            <a:pPr lvl="1">
              <a:buFont typeface="Wingdings" panose="05000000000000000000" pitchFamily="2" charset="2"/>
              <a:buChar char="§"/>
              <a:tabLst>
                <a:tab pos="2743200" algn="l"/>
                <a:tab pos="4572000" algn="l"/>
              </a:tabLst>
            </a:pPr>
            <a:r>
              <a:rPr lang="en-US" sz="3200" dirty="0"/>
              <a:t>GCOA	Teacher Contracts</a:t>
            </a:r>
          </a:p>
          <a:p>
            <a:pPr lvl="2">
              <a:buFont typeface="Wingdings" panose="05000000000000000000" pitchFamily="2" charset="2"/>
              <a:buChar char="§"/>
              <a:tabLst>
                <a:tab pos="2743200" algn="l"/>
                <a:tab pos="4572000" algn="l"/>
              </a:tabLst>
            </a:pPr>
            <a:r>
              <a:rPr lang="en-US" sz="3200" i="1" dirty="0"/>
              <a:t>Accomplished - Distinguished</a:t>
            </a:r>
            <a:endParaRPr lang="en-US" sz="3200" dirty="0"/>
          </a:p>
          <a:p>
            <a:pPr marL="457200" lvl="1" indent="0">
              <a:buNone/>
              <a:tabLst>
                <a:tab pos="2743200" algn="l"/>
                <a:tab pos="4572000" algn="l"/>
              </a:tabLst>
            </a:pPr>
            <a:endParaRPr lang="en-US" sz="3200" dirty="0"/>
          </a:p>
          <a:p>
            <a:pPr lvl="1">
              <a:tabLst>
                <a:tab pos="2743200" algn="l"/>
              </a:tabLst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32F2B-9C15-4482-86DD-A0DBEF12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52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926E6D-B726-47CF-B5E7-D51379206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121" y="3780430"/>
            <a:ext cx="9163757" cy="841545"/>
          </a:xfrm>
        </p:spPr>
        <p:txBody>
          <a:bodyPr anchor="ctr">
            <a:normAutofit fontScale="62500" lnSpcReduction="20000"/>
          </a:bodyPr>
          <a:lstStyle/>
          <a:p>
            <a:pPr>
              <a:tabLst>
                <a:tab pos="5486400" algn="l"/>
              </a:tabLst>
            </a:pPr>
            <a:r>
              <a:rPr lang="en-US" sz="2000" dirty="0">
                <a:solidFill>
                  <a:schemeClr val="tx2"/>
                </a:solidFill>
              </a:rPr>
              <a:t>	</a:t>
            </a:r>
            <a:r>
              <a:rPr lang="en-US" sz="4400" dirty="0">
                <a:solidFill>
                  <a:schemeClr val="tx2"/>
                </a:solidFill>
              </a:rPr>
              <a:t>Arthur Griffin, Jr. </a:t>
            </a:r>
          </a:p>
          <a:p>
            <a:pPr>
              <a:tabLst>
                <a:tab pos="5486400" algn="l"/>
              </a:tabLst>
            </a:pPr>
            <a:r>
              <a:rPr lang="en-US" sz="4400" dirty="0">
                <a:solidFill>
                  <a:schemeClr val="tx2"/>
                </a:solidFill>
              </a:rPr>
              <a:t>	May 18, 2021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5AEA6B-6D8B-432E-9090-732DDDDA8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42" y="1133406"/>
            <a:ext cx="11525864" cy="121021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3144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E5C8B-6891-47B6-801B-926019F8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489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Talent Delayed - Talent Denied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6868F-C50B-4E6C-8066-9B0316CC7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158" y="2224585"/>
            <a:ext cx="10515600" cy="318447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lnSpc>
                <a:spcPct val="200000"/>
              </a:lnSpc>
              <a:buNone/>
            </a:pPr>
            <a:r>
              <a:rPr lang="en-US" sz="3200" dirty="0"/>
              <a:t>Americans have long been trained to see deficiencies of African Americans rather than deficiencies of public policy and practice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“Just is….. is not….. Justice”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40A8E8-E425-4277-B9B8-0C61470B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92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080615A-B88A-4F14-BC27-63D9743CF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93" y="440765"/>
            <a:ext cx="10581563" cy="628071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D5FC56-00E4-4A30-8D7F-27B0D014A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54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4D81097E-313D-4013-B825-1B67EBB6F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166198"/>
            <a:ext cx="10905066" cy="45256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C9269-8FED-4871-B2BB-2062EB09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2064B3-8626-F04F-BD78-05861990D40E}"/>
              </a:ext>
            </a:extLst>
          </p:cNvPr>
          <p:cNvSpPr txBox="1"/>
          <p:nvPr/>
        </p:nvSpPr>
        <p:spPr>
          <a:xfrm>
            <a:off x="4475379" y="5929841"/>
            <a:ext cx="707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/>
              <a:t>Source</a:t>
            </a:r>
            <a:r>
              <a:rPr lang="en-US" sz="1200" dirty="0"/>
              <a:t>: CMS 2021-22 Budget Book, pp. 67-68; SWD=Students With Disabilities; LEP=Limited English Proficient;</a:t>
            </a:r>
          </a:p>
          <a:p>
            <a:pPr algn="r"/>
            <a:r>
              <a:rPr lang="en-US" sz="1200" dirty="0"/>
              <a:t>ELS=English as a Second Language; EDS=Economically Disadvantaged Student</a:t>
            </a:r>
          </a:p>
        </p:txBody>
      </p:sp>
    </p:spTree>
    <p:extLst>
      <p:ext uri="{BB962C8B-B14F-4D97-AF65-F5344CB8AC3E}">
        <p14:creationId xmlns:p14="http://schemas.microsoft.com/office/powerpoint/2010/main" val="2487061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waterfall chart&#10;&#10;Description automatically generated">
            <a:extLst>
              <a:ext uri="{FF2B5EF4-FFF2-40B4-BE49-F238E27FC236}">
                <a16:creationId xmlns:a16="http://schemas.microsoft.com/office/drawing/2014/main" id="{2C137DF1-0309-44C3-B759-0AE0FA1C6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948097"/>
            <a:ext cx="10905066" cy="496180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A6D6DC-DE62-49A0-90C4-1306B4D6F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493E1-7E96-984B-9087-B31526434802}"/>
              </a:ext>
            </a:extLst>
          </p:cNvPr>
          <p:cNvSpPr txBox="1"/>
          <p:nvPr/>
        </p:nvSpPr>
        <p:spPr>
          <a:xfrm>
            <a:off x="4475315" y="5929841"/>
            <a:ext cx="7073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/>
              <a:t>Source</a:t>
            </a:r>
            <a:r>
              <a:rPr lang="en-US" sz="1200" dirty="0"/>
              <a:t>: CMS 2021-22 Budget Book, pp. 67-68; SWD=Students With Disabilities; LEP=Limited English Proficient;</a:t>
            </a:r>
          </a:p>
          <a:p>
            <a:pPr algn="r"/>
            <a:r>
              <a:rPr lang="en-US" sz="1200" dirty="0"/>
              <a:t>ELS=English as a Second Language; EDS=Economically Disadvantaged Student</a:t>
            </a:r>
          </a:p>
          <a:p>
            <a:pPr algn="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80988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1E07F6D-3CD3-43B9-B2CB-34A8CDA61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179830"/>
            <a:ext cx="10905066" cy="44983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EFDB5-60CA-4DAE-A957-EEB3189A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5C8DE-8B4B-0744-90E2-CEFA0274B2E6}"/>
              </a:ext>
            </a:extLst>
          </p:cNvPr>
          <p:cNvSpPr txBox="1"/>
          <p:nvPr/>
        </p:nvSpPr>
        <p:spPr>
          <a:xfrm>
            <a:off x="4475315" y="5929841"/>
            <a:ext cx="7073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/>
              <a:t>Source</a:t>
            </a:r>
            <a:r>
              <a:rPr lang="en-US" sz="1200" dirty="0"/>
              <a:t>: CMS 2021-22 Budget Book, pp. 67-68; SWD=Students With Disabilities; LEP=Limited English Proficient;</a:t>
            </a:r>
          </a:p>
          <a:p>
            <a:pPr algn="r"/>
            <a:r>
              <a:rPr lang="en-US" sz="1200" dirty="0"/>
              <a:t>ELS=English as a Second Language; EDS=Economically Disadvantaged Student</a:t>
            </a:r>
          </a:p>
          <a:p>
            <a:pPr algn="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85290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ar chart, waterfall chart&#10;&#10;Description automatically generated">
            <a:extLst>
              <a:ext uri="{FF2B5EF4-FFF2-40B4-BE49-F238E27FC236}">
                <a16:creationId xmlns:a16="http://schemas.microsoft.com/office/drawing/2014/main" id="{2EBB2E15-2DBB-48EC-ADA3-056EE3FC7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098042"/>
            <a:ext cx="10905066" cy="466191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61503C-79E5-411F-8253-615BBF834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4A310-2652-F547-B223-3917CBB026A2}"/>
              </a:ext>
            </a:extLst>
          </p:cNvPr>
          <p:cNvSpPr txBox="1"/>
          <p:nvPr/>
        </p:nvSpPr>
        <p:spPr>
          <a:xfrm>
            <a:off x="4475315" y="5929841"/>
            <a:ext cx="7073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/>
              <a:t>Source</a:t>
            </a:r>
            <a:r>
              <a:rPr lang="en-US" sz="1200" dirty="0"/>
              <a:t>: CMS 2021-22 Budget Book, pp. 67-68; SWD=Students With Disabilities; LEP=Limited English Proficient;</a:t>
            </a:r>
          </a:p>
          <a:p>
            <a:pPr algn="r"/>
            <a:r>
              <a:rPr lang="en-US" sz="1200" dirty="0"/>
              <a:t>ELS=English as a Second Language; EDS=Economically Disadvantaged Student</a:t>
            </a:r>
          </a:p>
          <a:p>
            <a:pPr algn="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60111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B9B6B-581B-7B4B-8D3E-D142E499C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8</a:t>
            </a:fld>
            <a:endParaRPr lang="en-US"/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2E471576-00CD-7E49-A0FA-29863AE21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3" y="182641"/>
            <a:ext cx="5026025" cy="6106179"/>
          </a:xfrm>
        </p:spPr>
      </p:pic>
      <p:pic>
        <p:nvPicPr>
          <p:cNvPr id="8" name="Picture 7" descr="Table, calendar&#10;&#10;Description automatically generated">
            <a:extLst>
              <a:ext uri="{FF2B5EF4-FFF2-40B4-BE49-F238E27FC236}">
                <a16:creationId xmlns:a16="http://schemas.microsoft.com/office/drawing/2014/main" id="{5C46BEA1-4442-7C42-A49C-5D0CB6669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76" y="194181"/>
            <a:ext cx="6211661" cy="6034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B5A821-0D82-B541-ADDD-F09CB25698ED}"/>
              </a:ext>
            </a:extLst>
          </p:cNvPr>
          <p:cNvSpPr txBox="1"/>
          <p:nvPr/>
        </p:nvSpPr>
        <p:spPr>
          <a:xfrm>
            <a:off x="300046" y="6341822"/>
            <a:ext cx="6607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</a:t>
            </a:r>
            <a:r>
              <a:rPr lang="en-US" sz="1200" dirty="0"/>
              <a:t>: NC Dept. of Public Instruction ; download at https://</a:t>
            </a:r>
            <a:r>
              <a:rPr lang="en-US" sz="1200" dirty="0" err="1"/>
              <a:t>files.nc.gov</a:t>
            </a:r>
            <a:r>
              <a:rPr lang="en-US" sz="1200" dirty="0"/>
              <a:t>/dpi/data-report2019_final.xlsx</a:t>
            </a:r>
          </a:p>
        </p:txBody>
      </p:sp>
    </p:spTree>
    <p:extLst>
      <p:ext uri="{BB962C8B-B14F-4D97-AF65-F5344CB8AC3E}">
        <p14:creationId xmlns:p14="http://schemas.microsoft.com/office/powerpoint/2010/main" val="2787467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46205-C7CC-3349-B439-2D4AA8943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4D8D4-7FD1-4590-94A2-6A749F67DA99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78A4A01E-5C41-0F41-A4CE-70A1C0CD6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5" y="78956"/>
            <a:ext cx="4048678" cy="6351989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960E9222-A9D5-1D4F-93EA-71DF51A59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64" y="107741"/>
            <a:ext cx="5106696" cy="6248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90B957-B6C4-6D4F-A8BD-2709FCBEF479}"/>
              </a:ext>
            </a:extLst>
          </p:cNvPr>
          <p:cNvSpPr txBox="1"/>
          <p:nvPr/>
        </p:nvSpPr>
        <p:spPr>
          <a:xfrm>
            <a:off x="300046" y="6402110"/>
            <a:ext cx="6607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</a:t>
            </a:r>
            <a:r>
              <a:rPr lang="en-US" sz="1200" dirty="0"/>
              <a:t>: NC Dept. of Public Instruction ; download at https://</a:t>
            </a:r>
            <a:r>
              <a:rPr lang="en-US" sz="1200" dirty="0" err="1"/>
              <a:t>files.nc.gov</a:t>
            </a:r>
            <a:r>
              <a:rPr lang="en-US" sz="1200" dirty="0"/>
              <a:t>/dpi/data-report2019_final.xlsx</a:t>
            </a:r>
          </a:p>
        </p:txBody>
      </p:sp>
    </p:spTree>
    <p:extLst>
      <p:ext uri="{BB962C8B-B14F-4D97-AF65-F5344CB8AC3E}">
        <p14:creationId xmlns:p14="http://schemas.microsoft.com/office/powerpoint/2010/main" val="940189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413</Words>
  <Application>Microsoft Macintosh PowerPoint</Application>
  <PresentationFormat>Widescreen</PresentationFormat>
  <Paragraphs>50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PowerPoint Presentation</vt:lpstr>
      <vt:lpstr>Talent Delayed - Talent Denied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Dream Deferred  </vt:lpstr>
      <vt:lpstr>CMS Policy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Griffin</dc:creator>
  <cp:lastModifiedBy>Araminta Johnston</cp:lastModifiedBy>
  <cp:revision>24</cp:revision>
  <cp:lastPrinted>2021-05-15T21:35:50Z</cp:lastPrinted>
  <dcterms:created xsi:type="dcterms:W3CDTF">2021-05-15T19:18:39Z</dcterms:created>
  <dcterms:modified xsi:type="dcterms:W3CDTF">2021-05-17T21:45:19Z</dcterms:modified>
</cp:coreProperties>
</file>