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3" r:id="rId5"/>
    <p:sldId id="271" r:id="rId6"/>
    <p:sldId id="272" r:id="rId7"/>
    <p:sldId id="259" r:id="rId8"/>
    <p:sldId id="260" r:id="rId9"/>
    <p:sldId id="267" r:id="rId10"/>
    <p:sldId id="261" r:id="rId11"/>
    <p:sldId id="262" r:id="rId12"/>
    <p:sldId id="275" r:id="rId13"/>
    <p:sldId id="263" r:id="rId14"/>
    <p:sldId id="264" r:id="rId15"/>
    <p:sldId id="265" r:id="rId16"/>
    <p:sldId id="266" r:id="rId17"/>
    <p:sldId id="270" r:id="rId18"/>
    <p:sldId id="269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0F45"/>
    <a:srgbClr val="8110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58" autoAdjust="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37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42683-38F7-4796-A341-52A4F30AB0B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9F98E-DD54-4AEA-B0AD-70435DC65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D8421-D26E-4388-9112-ECD5E1ACB57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1D61B-CE2F-49D3-95A5-BAFCD45E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1D61B-CE2F-49D3-95A5-BAFCD45E58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EA3AC8-70AC-450C-A269-0A52FCD769D6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C75500-D1C8-4402-BC84-854C21F0B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1xdw78ose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Z4Qp5u1tlY@feature=shar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829761"/>
          </a:xfrm>
        </p:spPr>
        <p:txBody>
          <a:bodyPr/>
          <a:lstStyle/>
          <a:p>
            <a:r>
              <a:rPr lang="en-US" dirty="0" smtClean="0">
                <a:solidFill>
                  <a:srgbClr val="810F45"/>
                </a:solidFill>
              </a:rPr>
              <a:t>Tuesday Breakfast Forum</a:t>
            </a:r>
            <a:endParaRPr lang="en-US" dirty="0">
              <a:solidFill>
                <a:srgbClr val="810F4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772400" cy="11997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June 7, 2011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3276600" cy="283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clinics in two middle schools</a:t>
            </a:r>
          </a:p>
          <a:p>
            <a:r>
              <a:rPr lang="en-US" dirty="0" smtClean="0"/>
              <a:t>Two performances by the Delfeayo Marsalis Octet </a:t>
            </a:r>
            <a:r>
              <a:rPr lang="en-US" sz="1800" dirty="0" smtClean="0"/>
              <a:t>(NW School of the Arts, South Charlotte Middle School)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101D"/>
                </a:solidFill>
              </a:rPr>
              <a:t>Jazz in the Schools</a:t>
            </a:r>
            <a:endParaRPr lang="en-US" dirty="0">
              <a:solidFill>
                <a:srgbClr val="81101D"/>
              </a:solidFill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3200400" y="3657600"/>
            <a:ext cx="4648200" cy="369332"/>
          </a:xfrm>
          <a:prstGeom prst="rect">
            <a:avLst/>
          </a:prstGeom>
          <a:solidFill>
            <a:srgbClr val="810F45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Video of Delfeayo Marsalis in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of young musicians by audition</a:t>
            </a:r>
          </a:p>
          <a:p>
            <a:r>
              <a:rPr lang="en-US" dirty="0" smtClean="0"/>
              <a:t>15 Saturdays of instruction and rehearsal</a:t>
            </a:r>
          </a:p>
          <a:p>
            <a:r>
              <a:rPr lang="en-US" dirty="0" smtClean="0"/>
              <a:t>Public performance opportunities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0F45"/>
                </a:solidFill>
              </a:rPr>
              <a:t>Jazz All-Stars</a:t>
            </a:r>
            <a:endParaRPr lang="en-US" dirty="0">
              <a:solidFill>
                <a:srgbClr val="810F45"/>
              </a:solidFill>
            </a:endParaRPr>
          </a:p>
        </p:txBody>
      </p:sp>
      <p:pic>
        <p:nvPicPr>
          <p:cNvPr id="4" name="Picture 3" descr="JAI9-60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971800"/>
            <a:ext cx="57150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101D"/>
                </a:solidFill>
              </a:rPr>
              <a:t>All-Stars at the Mint</a:t>
            </a:r>
            <a:endParaRPr lang="en-US" dirty="0">
              <a:solidFill>
                <a:srgbClr val="81101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99872"/>
          </a:xfrm>
          <a:solidFill>
            <a:srgbClr val="810F45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All-Stars Video Playing at the Mint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00" y="2819400"/>
            <a:ext cx="7543800" cy="369332"/>
          </a:xfrm>
          <a:prstGeom prst="rect">
            <a:avLst/>
          </a:prstGeom>
          <a:solidFill>
            <a:srgbClr val="810F45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1101D"/>
                </a:solidFill>
                <a:hlinkClick r:id="rId2"/>
              </a:rPr>
              <a:t>http://www.youtube.com/watch?v=NZ4Qp5u1tlY</a:t>
            </a:r>
            <a:endParaRPr lang="en-US" dirty="0">
              <a:solidFill>
                <a:srgbClr val="8110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Jazz in the Community</a:t>
            </a:r>
          </a:p>
          <a:p>
            <a:pPr lvl="1"/>
            <a:r>
              <a:rPr lang="en-US" b="1" dirty="0" err="1" smtClean="0">
                <a:solidFill>
                  <a:srgbClr val="810F45"/>
                </a:solidFill>
              </a:rPr>
              <a:t>Delfeayo</a:t>
            </a:r>
            <a:r>
              <a:rPr lang="en-US" b="1" dirty="0" smtClean="0">
                <a:solidFill>
                  <a:srgbClr val="810F45"/>
                </a:solidFill>
              </a:rPr>
              <a:t> Marsalis Father’s Day Concert</a:t>
            </a:r>
          </a:p>
          <a:p>
            <a:pPr lvl="1"/>
            <a:r>
              <a:rPr lang="en-US" dirty="0" err="1" smtClean="0"/>
              <a:t>JazzArts</a:t>
            </a:r>
            <a:r>
              <a:rPr lang="en-US" dirty="0" smtClean="0"/>
              <a:t> Music Stage at Festival in the Park</a:t>
            </a:r>
          </a:p>
          <a:p>
            <a:pPr lvl="1"/>
            <a:r>
              <a:rPr lang="en-US" dirty="0" smtClean="0"/>
              <a:t>Jazz Stage at the Kings Drive Arts Walk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Jazz Academy</a:t>
            </a:r>
          </a:p>
          <a:p>
            <a:pPr lvl="1"/>
            <a:r>
              <a:rPr lang="en-US" b="1" dirty="0" err="1" smtClean="0">
                <a:solidFill>
                  <a:srgbClr val="810F45"/>
                </a:solidFill>
              </a:rPr>
              <a:t>JazzArts</a:t>
            </a:r>
            <a:r>
              <a:rPr lang="en-US" b="1" dirty="0" smtClean="0">
                <a:solidFill>
                  <a:srgbClr val="810F45"/>
                </a:solidFill>
              </a:rPr>
              <a:t> Music Camp</a:t>
            </a:r>
          </a:p>
          <a:p>
            <a:pPr lvl="1"/>
            <a:r>
              <a:rPr lang="en-US" b="1" dirty="0" smtClean="0">
                <a:solidFill>
                  <a:srgbClr val="810F45"/>
                </a:solidFill>
              </a:rPr>
              <a:t>Jazz  Improvisation Institute</a:t>
            </a:r>
          </a:p>
          <a:p>
            <a:pPr lvl="1"/>
            <a:r>
              <a:rPr lang="en-US" dirty="0" smtClean="0"/>
              <a:t>Jazz Youth Ensembles</a:t>
            </a:r>
          </a:p>
          <a:p>
            <a:pPr lvl="1"/>
            <a:r>
              <a:rPr lang="en-US" dirty="0" smtClean="0"/>
              <a:t>Peanut Butter and Jazz (PB&amp;J)</a:t>
            </a:r>
          </a:p>
          <a:p>
            <a:pPr lvl="1"/>
            <a:r>
              <a:rPr lang="en-US" dirty="0" smtClean="0"/>
              <a:t>Jamey </a:t>
            </a:r>
            <a:r>
              <a:rPr lang="en-US" dirty="0" err="1" smtClean="0"/>
              <a:t>Abersold</a:t>
            </a:r>
            <a:r>
              <a:rPr lang="en-US" dirty="0" smtClean="0"/>
              <a:t> Jazz Workshop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Jazz in Schools (2011-2012)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0F45"/>
                </a:solidFill>
              </a:rPr>
              <a:t>Upcoming Projects</a:t>
            </a:r>
            <a:endParaRPr lang="en-US" dirty="0">
              <a:solidFill>
                <a:srgbClr val="810F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4114800" cy="4690872"/>
          </a:xfrm>
        </p:spPr>
        <p:txBody>
          <a:bodyPr/>
          <a:lstStyle/>
          <a:p>
            <a:r>
              <a:rPr lang="en-US" dirty="0" smtClean="0"/>
              <a:t>Fathers Day, June 19</a:t>
            </a:r>
            <a:r>
              <a:rPr lang="en-US" baseline="30000" dirty="0" smtClean="0"/>
              <a:t>th</a:t>
            </a:r>
            <a:r>
              <a:rPr lang="en-US" dirty="0" smtClean="0"/>
              <a:t>, 7:30pm</a:t>
            </a:r>
          </a:p>
          <a:p>
            <a:r>
              <a:rPr lang="en-US" dirty="0" err="1" smtClean="0"/>
              <a:t>McGlohon</a:t>
            </a:r>
            <a:r>
              <a:rPr lang="en-US" dirty="0" smtClean="0"/>
              <a:t> Theater at Spirit Square</a:t>
            </a:r>
          </a:p>
          <a:p>
            <a:r>
              <a:rPr lang="en-US" dirty="0" smtClean="0"/>
              <a:t>Opening by the </a:t>
            </a:r>
          </a:p>
          <a:p>
            <a:pPr>
              <a:buNone/>
            </a:pPr>
            <a:r>
              <a:rPr lang="en-US" dirty="0" smtClean="0"/>
              <a:t>      Jazz All-Stars</a:t>
            </a:r>
          </a:p>
          <a:p>
            <a:r>
              <a:rPr lang="en-US" dirty="0" smtClean="0"/>
              <a:t>Tickets at $25, </a:t>
            </a:r>
          </a:p>
          <a:p>
            <a:pPr>
              <a:buNone/>
            </a:pPr>
            <a:r>
              <a:rPr lang="en-US" dirty="0" smtClean="0"/>
              <a:t>                   $35 (VIP)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810F45"/>
                </a:solidFill>
              </a:rPr>
              <a:t>Jazz in the Community: </a:t>
            </a:r>
            <a:br>
              <a:rPr lang="en-US" dirty="0" smtClean="0">
                <a:solidFill>
                  <a:srgbClr val="810F45"/>
                </a:solidFill>
              </a:rPr>
            </a:br>
            <a:r>
              <a:rPr lang="en-US" dirty="0" smtClean="0">
                <a:solidFill>
                  <a:srgbClr val="810F45"/>
                </a:solidFill>
              </a:rPr>
              <a:t>An Evening with Delfeayo Marsalis</a:t>
            </a:r>
            <a:endParaRPr lang="en-US" dirty="0">
              <a:solidFill>
                <a:srgbClr val="810F45"/>
              </a:solidFill>
            </a:endParaRPr>
          </a:p>
        </p:txBody>
      </p:sp>
      <p:pic>
        <p:nvPicPr>
          <p:cNvPr id="4" name="Picture 3" descr="Delfeayo-Marsalis-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90500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middle and high school students</a:t>
            </a:r>
          </a:p>
          <a:p>
            <a:r>
              <a:rPr lang="en-US" dirty="0" smtClean="0"/>
              <a:t>June 13-17, 9am-3pm</a:t>
            </a:r>
          </a:p>
          <a:p>
            <a:r>
              <a:rPr lang="en-US" dirty="0" smtClean="0"/>
              <a:t>Providence United Methodist Church</a:t>
            </a:r>
          </a:p>
          <a:p>
            <a:r>
              <a:rPr lang="en-US" dirty="0" smtClean="0"/>
              <a:t>Tuition: $250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810F45"/>
                </a:solidFill>
              </a:rPr>
              <a:t>Jazz Academy:</a:t>
            </a:r>
            <a:br>
              <a:rPr lang="en-US" dirty="0" smtClean="0">
                <a:solidFill>
                  <a:srgbClr val="810F45"/>
                </a:solidFill>
              </a:rPr>
            </a:br>
            <a:r>
              <a:rPr lang="en-US" dirty="0" err="1" smtClean="0">
                <a:solidFill>
                  <a:srgbClr val="810F45"/>
                </a:solidFill>
              </a:rPr>
              <a:t>JazzArts</a:t>
            </a:r>
            <a:r>
              <a:rPr lang="en-US" dirty="0" smtClean="0">
                <a:solidFill>
                  <a:srgbClr val="810F45"/>
                </a:solidFill>
              </a:rPr>
              <a:t> Music Camp</a:t>
            </a:r>
            <a:endParaRPr lang="en-US" dirty="0">
              <a:solidFill>
                <a:srgbClr val="810F45"/>
              </a:solidFill>
            </a:endParaRPr>
          </a:p>
        </p:txBody>
      </p:sp>
      <p:pic>
        <p:nvPicPr>
          <p:cNvPr id="4" name="Picture 3" descr="JazzArts_Festival_Saturday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048000"/>
            <a:ext cx="2299930" cy="3581400"/>
          </a:xfrm>
          <a:prstGeom prst="rect">
            <a:avLst/>
          </a:prstGeom>
        </p:spPr>
      </p:pic>
      <p:pic>
        <p:nvPicPr>
          <p:cNvPr id="5" name="Picture 4" descr="61072_129013693817873_108159612569948_167791_209328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752600"/>
            <a:ext cx="1752600" cy="2743200"/>
          </a:xfrm>
          <a:prstGeom prst="rect">
            <a:avLst/>
          </a:prstGeom>
        </p:spPr>
      </p:pic>
      <p:pic>
        <p:nvPicPr>
          <p:cNvPr id="6" name="Picture 5" descr="jazz arts camp 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733800"/>
            <a:ext cx="403851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 with The JCSU Arts Factory and Smith Institute for Applied Research</a:t>
            </a:r>
          </a:p>
          <a:p>
            <a:r>
              <a:rPr lang="en-US" dirty="0" smtClean="0"/>
              <a:t>Research initiative</a:t>
            </a:r>
          </a:p>
          <a:p>
            <a:r>
              <a:rPr lang="en-US" dirty="0" smtClean="0"/>
              <a:t>Invitational for serious </a:t>
            </a:r>
          </a:p>
          <a:p>
            <a:pPr>
              <a:buNone/>
            </a:pPr>
            <a:r>
              <a:rPr lang="en-US" dirty="0" smtClean="0"/>
              <a:t>		      jazz students</a:t>
            </a:r>
          </a:p>
          <a:p>
            <a:r>
              <a:rPr lang="en-US" dirty="0" smtClean="0"/>
              <a:t>Multi-age participants</a:t>
            </a:r>
          </a:p>
          <a:p>
            <a:r>
              <a:rPr lang="en-US" dirty="0" smtClean="0"/>
              <a:t>The Arts Factory, </a:t>
            </a:r>
          </a:p>
          <a:p>
            <a:pPr lvl="1">
              <a:buNone/>
            </a:pPr>
            <a:r>
              <a:rPr lang="en-US" dirty="0" smtClean="0"/>
              <a:t>           JCSU Campus</a:t>
            </a:r>
          </a:p>
          <a:p>
            <a:r>
              <a:rPr lang="en-US" dirty="0" smtClean="0"/>
              <a:t>June 20-July 1, 10am-4pm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810F45"/>
                </a:solidFill>
              </a:rPr>
              <a:t>Jazz Academy:</a:t>
            </a:r>
            <a:br>
              <a:rPr lang="en-US" dirty="0" smtClean="0">
                <a:solidFill>
                  <a:srgbClr val="810F45"/>
                </a:solidFill>
              </a:rPr>
            </a:br>
            <a:r>
              <a:rPr lang="en-US" dirty="0" smtClean="0">
                <a:solidFill>
                  <a:srgbClr val="810F45"/>
                </a:solidFill>
              </a:rPr>
              <a:t>Jazz Improvisation Institute</a:t>
            </a:r>
            <a:endParaRPr lang="en-US" dirty="0">
              <a:solidFill>
                <a:srgbClr val="810F45"/>
              </a:solidFill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895600"/>
            <a:ext cx="3352800" cy="2223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Robert Beasley, percussion, UNC Charlotte</a:t>
            </a:r>
          </a:p>
          <a:p>
            <a:r>
              <a:rPr lang="en-US" dirty="0" smtClean="0"/>
              <a:t>Will Campbell, saxophone, UNC Charlotte </a:t>
            </a:r>
          </a:p>
          <a:p>
            <a:r>
              <a:rPr lang="en-US" dirty="0" smtClean="0"/>
              <a:t>Troy Conn, guitar, Pfeiffer University </a:t>
            </a:r>
          </a:p>
          <a:p>
            <a:r>
              <a:rPr lang="en-US" dirty="0" smtClean="0"/>
              <a:t>Lonnie Davis, flute</a:t>
            </a:r>
          </a:p>
          <a:p>
            <a:r>
              <a:rPr lang="en-US" dirty="0" err="1" smtClean="0"/>
              <a:t>Ocie</a:t>
            </a:r>
            <a:r>
              <a:rPr lang="en-US" dirty="0" smtClean="0"/>
              <a:t> Davis, drums, Community School of the Arts</a:t>
            </a:r>
          </a:p>
          <a:p>
            <a:r>
              <a:rPr lang="en-US" dirty="0" smtClean="0"/>
              <a:t>Bill Hanna, CPCC, piano </a:t>
            </a:r>
          </a:p>
          <a:p>
            <a:r>
              <a:rPr lang="en-US" dirty="0" err="1" smtClean="0"/>
              <a:t>Ashlin</a:t>
            </a:r>
            <a:r>
              <a:rPr lang="en-US" dirty="0" smtClean="0"/>
              <a:t> Parker, trumpet, Univ. of New Orleans </a:t>
            </a:r>
          </a:p>
          <a:p>
            <a:r>
              <a:rPr lang="en-US" dirty="0" smtClean="0"/>
              <a:t>Carl Ratliff, saxophone, S. Char. Middle School </a:t>
            </a:r>
          </a:p>
          <a:p>
            <a:r>
              <a:rPr lang="en-US" dirty="0" smtClean="0"/>
              <a:t>Chris Weise, percussion, JC Smith University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10F45"/>
                </a:solidFill>
              </a:rPr>
              <a:t>Jazz Academy Clinicians</a:t>
            </a:r>
            <a:endParaRPr lang="en-US" dirty="0">
              <a:solidFill>
                <a:srgbClr val="810F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4101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81101D"/>
                </a:solidFill>
              </a:rPr>
              <a:t>Grants</a:t>
            </a:r>
          </a:p>
          <a:p>
            <a:pPr lvl="1"/>
            <a:r>
              <a:rPr lang="en-US" dirty="0" smtClean="0"/>
              <a:t>Arts and Science Council, Smith Institute for Applied Research, Jazz Diva Foundation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810F45"/>
                </a:solidFill>
              </a:rPr>
              <a:t>Business and Corporate Sponsorships</a:t>
            </a:r>
          </a:p>
          <a:p>
            <a:pPr lvl="1"/>
            <a:r>
              <a:rPr lang="en-US" dirty="0" smtClean="0"/>
              <a:t>Omni Hotels, Blue Restaurant and Bar, SunTrust Bank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810F45"/>
                </a:solidFill>
              </a:rPr>
              <a:t>Hospitality Partners</a:t>
            </a:r>
          </a:p>
          <a:p>
            <a:pPr lvl="1"/>
            <a:r>
              <a:rPr lang="en-US" dirty="0" smtClean="0"/>
              <a:t>Bi-Lo Charities, Salvador Deli,  Jason’s Deli, Einstein Brothers Bagels, </a:t>
            </a:r>
            <a:r>
              <a:rPr lang="en-US" dirty="0" err="1" smtClean="0"/>
              <a:t>SalSaRita’s</a:t>
            </a:r>
            <a:r>
              <a:rPr lang="en-US" dirty="0" smtClean="0"/>
              <a:t>, Fuel Pizza, Party Reflections, Omni Hotels, Blue Restaurant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81101D"/>
                </a:solidFill>
              </a:rPr>
              <a:t>Auction/Raffle Item Contributors</a:t>
            </a:r>
          </a:p>
          <a:p>
            <a:pPr lvl="1"/>
            <a:r>
              <a:rPr lang="en-US" dirty="0" smtClean="0"/>
              <a:t>Blue Restaurant, Best Buy, Target, Davidson Chocolates, Sullivan’s Steakhouse, </a:t>
            </a:r>
            <a:r>
              <a:rPr lang="en-US" dirty="0" err="1" smtClean="0"/>
              <a:t>tjreddy</a:t>
            </a:r>
            <a:r>
              <a:rPr lang="en-US" dirty="0" smtClean="0"/>
              <a:t>, Dean &amp; </a:t>
            </a:r>
            <a:r>
              <a:rPr lang="en-US" dirty="0" err="1" smtClean="0"/>
              <a:t>DeLuca</a:t>
            </a:r>
            <a:r>
              <a:rPr lang="en-US" dirty="0" smtClean="0"/>
              <a:t>, McCormick and Schmidt, </a:t>
            </a:r>
            <a:r>
              <a:rPr lang="en-US" dirty="0" err="1" smtClean="0"/>
              <a:t>Raintree</a:t>
            </a:r>
            <a:r>
              <a:rPr lang="en-US" dirty="0" smtClean="0"/>
              <a:t> Golf Course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10F45"/>
                </a:solidFill>
              </a:rPr>
              <a:t>Jazz Arts Initiative Supporters</a:t>
            </a:r>
            <a:endParaRPr lang="en-US" dirty="0">
              <a:solidFill>
                <a:srgbClr val="810F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81101D"/>
                </a:solidFill>
              </a:rPr>
              <a:t>Media Partners</a:t>
            </a:r>
          </a:p>
          <a:p>
            <a:pPr lvl="1"/>
            <a:r>
              <a:rPr lang="en-US" dirty="0" err="1" smtClean="0"/>
              <a:t>Nocik</a:t>
            </a:r>
            <a:r>
              <a:rPr lang="en-US" dirty="0" smtClean="0"/>
              <a:t> Design, Wayne Powers, Tammy Greene, Jerry L, Moira Quinn, Mike Collins, Blue Planet Creative, The Charlotte Post, Creative Loafing, ASC Culture Guide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81101D"/>
                </a:solidFill>
              </a:rPr>
              <a:t>Volunteers</a:t>
            </a:r>
          </a:p>
          <a:p>
            <a:pPr lvl="1"/>
            <a:r>
              <a:rPr lang="en-US" dirty="0" smtClean="0"/>
              <a:t>Hands On Charlotte, Board Members, Friends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810F45"/>
                </a:solidFill>
              </a:rPr>
              <a:t>Internships</a:t>
            </a:r>
          </a:p>
          <a:p>
            <a:pPr lvl="1"/>
            <a:r>
              <a:rPr lang="en-US" dirty="0" smtClean="0"/>
              <a:t>Charlotte Art Institute, Johnson C. Smith University </a:t>
            </a:r>
            <a:br>
              <a:rPr lang="en-US" dirty="0" smtClean="0"/>
            </a:br>
            <a:endParaRPr lang="en-US" dirty="0" smtClean="0">
              <a:solidFill>
                <a:srgbClr val="810F45"/>
              </a:solidFill>
            </a:endParaRPr>
          </a:p>
          <a:p>
            <a:r>
              <a:rPr lang="en-US" b="1" dirty="0" smtClean="0">
                <a:solidFill>
                  <a:srgbClr val="810F45"/>
                </a:solidFill>
              </a:rPr>
              <a:t>Tuition, Tickets</a:t>
            </a:r>
          </a:p>
          <a:p>
            <a:pPr lvl="1"/>
            <a:r>
              <a:rPr lang="en-US" dirty="0" smtClean="0"/>
              <a:t>Camps, Classes, Concerts</a:t>
            </a:r>
            <a:br>
              <a:rPr lang="en-US" dirty="0" smtClean="0"/>
            </a:br>
            <a:endParaRPr lang="en-US" dirty="0" smtClean="0">
              <a:solidFill>
                <a:srgbClr val="81101D"/>
              </a:solidFill>
            </a:endParaRPr>
          </a:p>
          <a:p>
            <a:r>
              <a:rPr lang="en-US" b="1" dirty="0" smtClean="0">
                <a:solidFill>
                  <a:srgbClr val="81101D"/>
                </a:solidFill>
              </a:rPr>
              <a:t>Individual Donations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0F45"/>
                </a:solidFill>
              </a:rPr>
              <a:t>Jazz Arts Initiative Supporters</a:t>
            </a:r>
            <a:endParaRPr lang="en-US" dirty="0">
              <a:solidFill>
                <a:srgbClr val="810F4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714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Connecting the cultural community and developing an audience for jazz through quality education, performance, and musician support.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101D"/>
                </a:solidFill>
              </a:rPr>
              <a:t>What is our mission?</a:t>
            </a:r>
            <a:endParaRPr lang="en-US" dirty="0">
              <a:solidFill>
                <a:srgbClr val="81101D"/>
              </a:solidFill>
            </a:endParaRPr>
          </a:p>
        </p:txBody>
      </p:sp>
      <p:pic>
        <p:nvPicPr>
          <p:cNvPr id="4" name="Picture 3" descr="33866_129008543818388_108159612569948_167776_72890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8194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Jazz Arts Initiative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81101D"/>
                </a:solidFill>
              </a:rPr>
              <a:t> </a:t>
            </a:r>
            <a:r>
              <a:rPr lang="en-US" dirty="0" smtClean="0">
                <a:solidFill>
                  <a:srgbClr val="810F45"/>
                </a:solidFill>
              </a:rPr>
              <a:t>www.thejazzarts.org,</a:t>
            </a:r>
            <a:r>
              <a:rPr lang="en-US" dirty="0" smtClean="0">
                <a:solidFill>
                  <a:srgbClr val="81101D"/>
                </a:solidFill>
              </a:rPr>
              <a:t> </a:t>
            </a:r>
            <a:r>
              <a:rPr lang="en-US" dirty="0" smtClean="0"/>
              <a:t>or call Lonnie Davis at 704-336-9350, or email </a:t>
            </a:r>
            <a:r>
              <a:rPr lang="en-US" dirty="0" smtClean="0">
                <a:solidFill>
                  <a:srgbClr val="810F45"/>
                </a:solidFill>
              </a:rPr>
              <a:t>info@thejazzarts.org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Tickets to the </a:t>
            </a:r>
            <a:r>
              <a:rPr lang="en-US" b="1" dirty="0" smtClean="0"/>
              <a:t>Delfeayo Marsalis Concert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10F45"/>
                </a:solidFill>
              </a:rPr>
              <a:t>www.carolinatix.org</a:t>
            </a:r>
            <a:r>
              <a:rPr lang="en-US" dirty="0" smtClean="0"/>
              <a:t> or call 704-372-1000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Jazz Camp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10F45"/>
                </a:solidFill>
              </a:rPr>
              <a:t>www.thejazzarts.org,</a:t>
            </a:r>
            <a:r>
              <a:rPr lang="en-US" dirty="0" smtClean="0"/>
              <a:t> or call Lonnie Davis </a:t>
            </a:r>
            <a:r>
              <a:rPr lang="en-US" smtClean="0"/>
              <a:t>at 704-336-9350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Jazz Improvisation Institute</a:t>
            </a:r>
            <a:r>
              <a:rPr lang="en-US" dirty="0" smtClean="0"/>
              <a:t>:  Call Frank Parker at 704-562-7529 or email fparker@jcsu.edu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0F45"/>
                </a:solidFill>
              </a:rPr>
              <a:t>For more information…</a:t>
            </a:r>
            <a:endParaRPr lang="en-US" dirty="0">
              <a:solidFill>
                <a:srgbClr val="810F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2819400" cy="4233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Non-profit 501 (c)(3) organization since 2010</a:t>
            </a:r>
          </a:p>
          <a:p>
            <a:pPr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Educators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Musicians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Cultural Arts Patrons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Volunteers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810F45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810F4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101D"/>
                </a:solidFill>
              </a:rPr>
              <a:t>Who are we?</a:t>
            </a:r>
            <a:endParaRPr lang="en-US" dirty="0">
              <a:solidFill>
                <a:srgbClr val="81101D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00200"/>
            <a:ext cx="527290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85872"/>
          </a:xfrm>
        </p:spPr>
        <p:txBody>
          <a:bodyPr/>
          <a:lstStyle/>
          <a:p>
            <a:r>
              <a:rPr lang="en-US" dirty="0" smtClean="0"/>
              <a:t>Executive Director:  Lonnie Davis</a:t>
            </a:r>
          </a:p>
          <a:p>
            <a:r>
              <a:rPr lang="en-US" dirty="0" smtClean="0"/>
              <a:t>Artistic Director:  </a:t>
            </a:r>
            <a:r>
              <a:rPr lang="en-US" dirty="0" err="1" smtClean="0"/>
              <a:t>Ocie</a:t>
            </a:r>
            <a:r>
              <a:rPr lang="en-US" dirty="0" smtClean="0"/>
              <a:t> Davis</a:t>
            </a:r>
          </a:p>
          <a:p>
            <a:r>
              <a:rPr lang="en-US" dirty="0" smtClean="0"/>
              <a:t>Board Chair:  Frank Parker</a:t>
            </a:r>
          </a:p>
          <a:p>
            <a:r>
              <a:rPr lang="en-US" dirty="0" smtClean="0"/>
              <a:t>Board Members:  William </a:t>
            </a:r>
            <a:r>
              <a:rPr lang="en-US" dirty="0" err="1" smtClean="0"/>
              <a:t>Bambach</a:t>
            </a:r>
            <a:r>
              <a:rPr lang="en-US" dirty="0" smtClean="0"/>
              <a:t>, Barbara Edwards, Richard Harrison, Thomas Moore, Peter Sherman, Glyn Stanly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0F45"/>
                </a:solidFill>
              </a:rPr>
              <a:t>Jazz Arts Initiative Leadership</a:t>
            </a:r>
            <a:endParaRPr lang="en-US" dirty="0">
              <a:solidFill>
                <a:srgbClr val="810F45"/>
              </a:solidFill>
            </a:endParaRPr>
          </a:p>
        </p:txBody>
      </p:sp>
      <p:pic>
        <p:nvPicPr>
          <p:cNvPr id="4" name="Content Placeholder 5" descr="LonnieDavis(C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854450"/>
            <a:ext cx="1600200" cy="2800350"/>
          </a:xfrm>
          <a:prstGeom prst="rect">
            <a:avLst/>
          </a:prstGeom>
        </p:spPr>
      </p:pic>
      <p:pic>
        <p:nvPicPr>
          <p:cNvPr id="5" name="Picture 4" descr="OcieDav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419600"/>
            <a:ext cx="352784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Ocie</a:t>
            </a:r>
            <a:r>
              <a:rPr lang="en-US" sz="2400" dirty="0" smtClean="0">
                <a:solidFill>
                  <a:schemeClr val="bg1"/>
                </a:solidFill>
              </a:rPr>
              <a:t> Davis, Leader, drums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Troy Conn, guitar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Tim Singh, bass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Shannon Hoover, bass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Ashlin</a:t>
            </a:r>
            <a:r>
              <a:rPr lang="en-US" sz="2400" dirty="0" smtClean="0">
                <a:solidFill>
                  <a:schemeClr val="bg1"/>
                </a:solidFill>
              </a:rPr>
              <a:t> Parker, trumpet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Robert Beasley, percussion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Stephen Gordon, </a:t>
            </a:r>
            <a:r>
              <a:rPr lang="en-US" sz="2400" dirty="0" smtClean="0">
                <a:solidFill>
                  <a:schemeClr val="bg1"/>
                </a:solidFill>
              </a:rPr>
              <a:t>piano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Carl Ratliff, Saxophone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10F45"/>
                </a:solidFill>
              </a:rPr>
              <a:t>Affiliate Performing Ensemble:  The Queen’s Collective</a:t>
            </a:r>
            <a:endParaRPr lang="en-US" dirty="0">
              <a:solidFill>
                <a:srgbClr val="810F45"/>
              </a:solidFill>
            </a:endParaRPr>
          </a:p>
        </p:txBody>
      </p:sp>
      <p:pic>
        <p:nvPicPr>
          <p:cNvPr id="1026" name="Picture 2" descr="SunsetJazzFestiva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657600"/>
            <a:ext cx="662005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3847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Jazz Arts Group – Columbus, Ohio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New Orleans Jazz Orchestra (NOJO)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El </a:t>
            </a:r>
            <a:r>
              <a:rPr lang="en-US" sz="2400" b="1" dirty="0" err="1" smtClean="0"/>
              <a:t>Sistema</a:t>
            </a:r>
            <a:r>
              <a:rPr lang="en-US" sz="2400" b="1" dirty="0" smtClean="0"/>
              <a:t>  (the System), </a:t>
            </a:r>
            <a:r>
              <a:rPr lang="en-US" sz="2400" dirty="0" smtClean="0"/>
              <a:t>Social Action for Music – Caracas, Venezuela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0F45"/>
                </a:solidFill>
              </a:rPr>
              <a:t>Models and Advisors</a:t>
            </a:r>
            <a:endParaRPr lang="en-US" dirty="0">
              <a:solidFill>
                <a:srgbClr val="810F45"/>
              </a:solidFill>
            </a:endParaRPr>
          </a:p>
        </p:txBody>
      </p:sp>
      <p:pic>
        <p:nvPicPr>
          <p:cNvPr id="4" name="Picture 3" descr="orch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800600"/>
            <a:ext cx="3429000" cy="1828800"/>
          </a:xfrm>
          <a:prstGeom prst="rect">
            <a:avLst/>
          </a:prstGeom>
        </p:spPr>
      </p:pic>
      <p:pic>
        <p:nvPicPr>
          <p:cNvPr id="5" name="Picture 4" descr="On%20stage(C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3600"/>
            <a:ext cx="3429000" cy="2280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rgbClr val="81101D"/>
                </a:solidFill>
              </a:rPr>
              <a:t>JazzArts</a:t>
            </a:r>
            <a:r>
              <a:rPr lang="en-US" sz="2800" b="1" dirty="0" smtClean="0">
                <a:solidFill>
                  <a:srgbClr val="81101D"/>
                </a:solidFill>
              </a:rPr>
              <a:t> Music Stage </a:t>
            </a:r>
            <a:r>
              <a:rPr lang="en-US" sz="3200" dirty="0" smtClean="0">
                <a:solidFill>
                  <a:srgbClr val="81101D"/>
                </a:solidFill>
              </a:rPr>
              <a:t>at </a:t>
            </a:r>
            <a:r>
              <a:rPr lang="en-US" sz="2800" b="1" dirty="0" smtClean="0">
                <a:solidFill>
                  <a:srgbClr val="81101D"/>
                </a:solidFill>
              </a:rPr>
              <a:t>Festival in the Park </a:t>
            </a:r>
            <a:endParaRPr lang="en-US" b="1" dirty="0" smtClean="0">
              <a:solidFill>
                <a:srgbClr val="81101D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81101D"/>
                </a:solidFill>
              </a:rPr>
              <a:t>		</a:t>
            </a:r>
            <a:r>
              <a:rPr lang="en-US" sz="2000" dirty="0" smtClean="0">
                <a:solidFill>
                  <a:srgbClr val="81101D"/>
                </a:solidFill>
              </a:rPr>
              <a:t>Sept 2010</a:t>
            </a:r>
            <a:endParaRPr lang="en-US" dirty="0" smtClean="0">
              <a:solidFill>
                <a:srgbClr val="81101D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81101D"/>
              </a:solidFill>
            </a:endParaRPr>
          </a:p>
          <a:p>
            <a:r>
              <a:rPr lang="en-US" dirty="0" smtClean="0">
                <a:solidFill>
                  <a:srgbClr val="81101D"/>
                </a:solidFill>
              </a:rPr>
              <a:t> </a:t>
            </a:r>
            <a:r>
              <a:rPr lang="en-US" sz="2800" b="1" dirty="0" smtClean="0">
                <a:solidFill>
                  <a:srgbClr val="81101D"/>
                </a:solidFill>
              </a:rPr>
              <a:t>Jazz in Schools </a:t>
            </a:r>
            <a:endParaRPr lang="en-US" b="1" dirty="0" smtClean="0">
              <a:solidFill>
                <a:srgbClr val="81101D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81101D"/>
                </a:solidFill>
              </a:rPr>
              <a:t>	    </a:t>
            </a:r>
            <a:r>
              <a:rPr lang="en-US" sz="2000" dirty="0" smtClean="0">
                <a:solidFill>
                  <a:srgbClr val="81101D"/>
                </a:solidFill>
              </a:rPr>
              <a:t>2010-2011</a:t>
            </a:r>
            <a:endParaRPr lang="en-US" dirty="0" smtClean="0">
              <a:solidFill>
                <a:srgbClr val="81101D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81101D"/>
              </a:solidFill>
            </a:endParaRPr>
          </a:p>
          <a:p>
            <a:r>
              <a:rPr lang="en-US" dirty="0" smtClean="0">
                <a:solidFill>
                  <a:srgbClr val="81101D"/>
                </a:solidFill>
              </a:rPr>
              <a:t> </a:t>
            </a:r>
            <a:r>
              <a:rPr lang="en-US" sz="2800" b="1" dirty="0" smtClean="0">
                <a:solidFill>
                  <a:srgbClr val="81101D"/>
                </a:solidFill>
              </a:rPr>
              <a:t>Jazz All-Stars Youth Ensemble </a:t>
            </a:r>
            <a:endParaRPr lang="en-US" b="1" dirty="0" smtClean="0">
              <a:solidFill>
                <a:srgbClr val="81101D"/>
              </a:solidFill>
            </a:endParaRPr>
          </a:p>
          <a:p>
            <a:pPr lvl="2">
              <a:buNone/>
            </a:pPr>
            <a:r>
              <a:rPr lang="en-US" dirty="0" smtClean="0">
                <a:solidFill>
                  <a:srgbClr val="81101D"/>
                </a:solidFill>
              </a:rPr>
              <a:t>    Spring 2011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1101D"/>
                </a:solidFill>
              </a:rPr>
              <a:t>What have we done?</a:t>
            </a:r>
            <a:endParaRPr lang="en-US" dirty="0">
              <a:solidFill>
                <a:srgbClr val="8110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4525963"/>
          </a:xfrm>
        </p:spPr>
        <p:txBody>
          <a:bodyPr/>
          <a:lstStyle/>
          <a:p>
            <a:r>
              <a:rPr lang="en-US" dirty="0" smtClean="0"/>
              <a:t>21 Performances over 3 ½ days</a:t>
            </a:r>
          </a:p>
          <a:p>
            <a:r>
              <a:rPr lang="en-US" dirty="0" smtClean="0"/>
              <a:t>Middle and High School Jazz Band Students</a:t>
            </a:r>
          </a:p>
          <a:p>
            <a:r>
              <a:rPr lang="en-US" dirty="0" smtClean="0"/>
              <a:t>Young Adults</a:t>
            </a:r>
          </a:p>
          <a:p>
            <a:r>
              <a:rPr lang="en-US" dirty="0" smtClean="0"/>
              <a:t>Professional Musicians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1101D"/>
                </a:solidFill>
              </a:rPr>
              <a:t>JazzArts</a:t>
            </a:r>
            <a:r>
              <a:rPr lang="en-US" dirty="0" smtClean="0">
                <a:solidFill>
                  <a:srgbClr val="81101D"/>
                </a:solidFill>
              </a:rPr>
              <a:t> Music Stage</a:t>
            </a:r>
            <a:endParaRPr lang="en-US" dirty="0">
              <a:solidFill>
                <a:srgbClr val="81101D"/>
              </a:solidFill>
            </a:endParaRPr>
          </a:p>
        </p:txBody>
      </p:sp>
      <p:pic>
        <p:nvPicPr>
          <p:cNvPr id="5" name="Picture 4" descr="festivalintheparkmap_alph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315200" cy="283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py of TyroneJeffersonTonisin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733800"/>
            <a:ext cx="3581400" cy="26860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10F45"/>
                </a:solidFill>
              </a:rPr>
              <a:t>JazzArts</a:t>
            </a:r>
            <a:r>
              <a:rPr lang="en-US" dirty="0" smtClean="0">
                <a:solidFill>
                  <a:srgbClr val="810F45"/>
                </a:solidFill>
              </a:rPr>
              <a:t> Music Stage Performers</a:t>
            </a:r>
            <a:endParaRPr lang="en-US" dirty="0">
              <a:solidFill>
                <a:srgbClr val="810F45"/>
              </a:solidFill>
            </a:endParaRPr>
          </a:p>
        </p:txBody>
      </p:sp>
      <p:pic>
        <p:nvPicPr>
          <p:cNvPr id="4" name="Picture 3" descr="61266_129008313818411_108159612569948_167770_730851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3581400" cy="2387600"/>
          </a:xfrm>
          <a:prstGeom prst="rect">
            <a:avLst/>
          </a:prstGeom>
        </p:spPr>
      </p:pic>
      <p:pic>
        <p:nvPicPr>
          <p:cNvPr id="6" name="Picture 5" descr="TroyRobertjamming(c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219200"/>
            <a:ext cx="2946400" cy="2209800"/>
          </a:xfrm>
          <a:prstGeom prst="rect">
            <a:avLst/>
          </a:prstGeom>
        </p:spPr>
      </p:pic>
      <p:pic>
        <p:nvPicPr>
          <p:cNvPr id="8" name="Picture 7" descr="satuday Jazz stage 0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81000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2014</TotalTime>
  <Words>519</Words>
  <Application>Microsoft Office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Tuesday Breakfast Forum</vt:lpstr>
      <vt:lpstr>What is our mission?</vt:lpstr>
      <vt:lpstr>Who are we?</vt:lpstr>
      <vt:lpstr>Jazz Arts Initiative Leadership</vt:lpstr>
      <vt:lpstr>Affiliate Performing Ensemble:  The Queen’s Collective</vt:lpstr>
      <vt:lpstr>Models and Advisors</vt:lpstr>
      <vt:lpstr>What have we done?</vt:lpstr>
      <vt:lpstr>JazzArts Music Stage</vt:lpstr>
      <vt:lpstr>JazzArts Music Stage Performers</vt:lpstr>
      <vt:lpstr>Jazz in the Schools</vt:lpstr>
      <vt:lpstr>Jazz All-Stars</vt:lpstr>
      <vt:lpstr>All-Stars at the Mint</vt:lpstr>
      <vt:lpstr>Upcoming Projects</vt:lpstr>
      <vt:lpstr>Jazz in the Community:  An Evening with Delfeayo Marsalis</vt:lpstr>
      <vt:lpstr>Jazz Academy: JazzArts Music Camp</vt:lpstr>
      <vt:lpstr>Jazz Academy: Jazz Improvisation Institute</vt:lpstr>
      <vt:lpstr>Jazz Academy Clinicians</vt:lpstr>
      <vt:lpstr>Jazz Arts Initiative Supporters</vt:lpstr>
      <vt:lpstr>Jazz Arts Initiative Supporters</vt:lpstr>
      <vt:lpstr>For more information…</vt:lpstr>
    </vt:vector>
  </TitlesOfParts>
  <Company>Johnson C. Smith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Forum</dc:title>
  <dc:creator>fparker</dc:creator>
  <cp:lastModifiedBy>fparker</cp:lastModifiedBy>
  <cp:revision>74</cp:revision>
  <dcterms:created xsi:type="dcterms:W3CDTF">2011-06-05T17:05:13Z</dcterms:created>
  <dcterms:modified xsi:type="dcterms:W3CDTF">2011-06-10T21:56:49Z</dcterms:modified>
</cp:coreProperties>
</file>