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54" r:id="rId2"/>
  </p:sldMasterIdLst>
  <p:notesMasterIdLst>
    <p:notesMasterId r:id="rId40"/>
  </p:notesMasterIdLst>
  <p:handoutMasterIdLst>
    <p:handoutMasterId r:id="rId41"/>
  </p:handoutMasterIdLst>
  <p:sldIdLst>
    <p:sldId id="582" r:id="rId3"/>
    <p:sldId id="576" r:id="rId4"/>
    <p:sldId id="410" r:id="rId5"/>
    <p:sldId id="413" r:id="rId6"/>
    <p:sldId id="577" r:id="rId7"/>
    <p:sldId id="449" r:id="rId8"/>
    <p:sldId id="578" r:id="rId9"/>
    <p:sldId id="412" r:id="rId10"/>
    <p:sldId id="535" r:id="rId11"/>
    <p:sldId id="516" r:id="rId12"/>
    <p:sldId id="534" r:id="rId13"/>
    <p:sldId id="314" r:id="rId14"/>
    <p:sldId id="318" r:id="rId15"/>
    <p:sldId id="524" r:id="rId16"/>
    <p:sldId id="525" r:id="rId17"/>
    <p:sldId id="527" r:id="rId18"/>
    <p:sldId id="537" r:id="rId19"/>
    <p:sldId id="454" r:id="rId20"/>
    <p:sldId id="580" r:id="rId21"/>
    <p:sldId id="583" r:id="rId22"/>
    <p:sldId id="461" r:id="rId23"/>
    <p:sldId id="322" r:id="rId24"/>
    <p:sldId id="584" r:id="rId25"/>
    <p:sldId id="395" r:id="rId26"/>
    <p:sldId id="466" r:id="rId27"/>
    <p:sldId id="585" r:id="rId28"/>
    <p:sldId id="573" r:id="rId29"/>
    <p:sldId id="321" r:id="rId30"/>
    <p:sldId id="586" r:id="rId31"/>
    <p:sldId id="559" r:id="rId32"/>
    <p:sldId id="568" r:id="rId33"/>
    <p:sldId id="434" r:id="rId34"/>
    <p:sldId id="440" r:id="rId35"/>
    <p:sldId id="587" r:id="rId36"/>
    <p:sldId id="451" r:id="rId37"/>
    <p:sldId id="570" r:id="rId38"/>
    <p:sldId id="430" r:id="rId39"/>
  </p:sldIdLst>
  <p:sldSz cx="9144000" cy="6858000" type="screen4x3"/>
  <p:notesSz cx="7010400" cy="9296400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924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617">
          <p15:clr>
            <a:srgbClr val="A4A3A4"/>
          </p15:clr>
        </p15:guide>
        <p15:guide id="4" pos="510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immons, Ashley E." initials="SAE" lastIdx="28" clrIdx="0"/>
  <p:cmAuthor id="1" name="Bing, Wendy" initials="BW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D9FFF6"/>
    <a:srgbClr val="FFFF99"/>
    <a:srgbClr val="FF9900"/>
    <a:srgbClr val="008E6C"/>
    <a:srgbClr val="00B188"/>
    <a:srgbClr val="F8F8F8"/>
    <a:srgbClr val="5D8A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 horzBarState="maximized">
    <p:restoredLeft sz="7786" autoAdjust="0"/>
    <p:restoredTop sz="93437" autoAdjust="0"/>
  </p:normalViewPr>
  <p:slideViewPr>
    <p:cSldViewPr snapToGrid="0" snapToObjects="1">
      <p:cViewPr varScale="1">
        <p:scale>
          <a:sx n="84" d="100"/>
          <a:sy n="84" d="100"/>
        </p:scale>
        <p:origin x="96" y="612"/>
      </p:cViewPr>
      <p:guideLst>
        <p:guide orient="horz" pos="924"/>
        <p:guide orient="horz" pos="617"/>
        <p:guide pos="2880"/>
        <p:guide pos="5101"/>
      </p:guideLst>
    </p:cSldViewPr>
  </p:slideViewPr>
  <p:outlineViewPr>
    <p:cViewPr>
      <p:scale>
        <a:sx n="33" d="100"/>
        <a:sy n="33" d="100"/>
      </p:scale>
      <p:origin x="0" y="628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>
        <p:scale>
          <a:sx n="180" d="100"/>
          <a:sy n="180" d="100"/>
        </p:scale>
        <p:origin x="-1734" y="-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Relationship Id="rId4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bg2">
                    <a:lumMod val="10000"/>
                  </a:schemeClr>
                </a:solidFill>
              </a:defRPr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General Fund Budget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3441654744613235"/>
          <c:y val="0.1192272034544069"/>
          <c:w val="0.85135090021642035"/>
          <c:h val="0.786951147235627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447-4A73-9F03-921C33B86CEF}"/>
              </c:ext>
            </c:extLst>
          </c:dPt>
          <c:dLbls>
            <c:dLbl>
              <c:idx val="0"/>
              <c:layout>
                <c:manualLayout>
                  <c:x val="5.5478502080443829E-3"/>
                  <c:y val="6.275067558998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447-4A73-9F03-921C33B86CEF}"/>
                </c:ext>
              </c:extLst>
            </c:dLbl>
            <c:dLbl>
              <c:idx val="1"/>
              <c:layout>
                <c:manualLayout>
                  <c:x val="1.8492834026814608E-3"/>
                  <c:y val="7.45955289823392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447-4A73-9F03-921C33B86CEF}"/>
                </c:ext>
              </c:extLst>
            </c:dLbl>
            <c:numFmt formatCode="&quot;$&quot;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2">
                        <a:lumMod val="10000"/>
                      </a:schemeClr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FY 2017</c:v>
                </c:pt>
                <c:pt idx="1">
                  <c:v>FY 2018</c:v>
                </c:pt>
              </c:strCache>
            </c:strRef>
          </c:cat>
          <c:val>
            <c:numRef>
              <c:f>Sheet1!$B$2:$B$3</c:f>
              <c:numCache>
                <c:formatCode>"$"#,##0</c:formatCode>
                <c:ptCount val="2"/>
                <c:pt idx="0">
                  <c:v>634900000</c:v>
                </c:pt>
                <c:pt idx="1">
                  <c:v>668500000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447-4A73-9F03-921C33B86C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8084608"/>
        <c:axId val="168086144"/>
      </c:barChart>
      <c:catAx>
        <c:axId val="1680846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accent1">
                <a:shade val="50000"/>
              </a:schemeClr>
            </a:solidFill>
          </a:ln>
        </c:spPr>
        <c:txPr>
          <a:bodyPr/>
          <a:lstStyle/>
          <a:p>
            <a:pPr>
              <a:defRPr>
                <a:solidFill>
                  <a:schemeClr val="bg2">
                    <a:lumMod val="10000"/>
                  </a:schemeClr>
                </a:solidFill>
              </a:defRPr>
            </a:pPr>
            <a:endParaRPr lang="en-US"/>
          </a:p>
        </c:txPr>
        <c:crossAx val="168086144"/>
        <c:crosses val="autoZero"/>
        <c:auto val="1"/>
        <c:lblAlgn val="ctr"/>
        <c:lblOffset val="100"/>
        <c:noMultiLvlLbl val="0"/>
      </c:catAx>
      <c:valAx>
        <c:axId val="168086144"/>
        <c:scaling>
          <c:orientation val="minMax"/>
          <c:max val="670000000"/>
        </c:scaling>
        <c:delete val="0"/>
        <c:axPos val="l"/>
        <c:numFmt formatCode="&quot;$&quot;#,##0" sourceLinked="1"/>
        <c:majorTickMark val="out"/>
        <c:minorTickMark val="none"/>
        <c:tickLblPos val="nextTo"/>
        <c:spPr>
          <a:ln>
            <a:solidFill>
              <a:schemeClr val="accent1">
                <a:shade val="50000"/>
              </a:schemeClr>
            </a:solidFill>
          </a:ln>
        </c:spPr>
        <c:txPr>
          <a:bodyPr/>
          <a:lstStyle/>
          <a:p>
            <a:pPr>
              <a:defRPr>
                <a:solidFill>
                  <a:schemeClr val="bg2">
                    <a:lumMod val="10000"/>
                  </a:schemeClr>
                </a:solidFill>
              </a:defRPr>
            </a:pPr>
            <a:endParaRPr lang="en-US"/>
          </a:p>
        </c:txPr>
        <c:crossAx val="168084608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0"/>
                <c:y val="0.39342075184150366"/>
              </c:manualLayout>
            </c:layout>
            <c:tx>
              <c:rich>
                <a:bodyPr/>
                <a:lstStyle/>
                <a:p>
                  <a:pPr>
                    <a:defRPr/>
                  </a:pPr>
                  <a:r>
                    <a:rPr lang="en-US" sz="1400" dirty="0">
                      <a:solidFill>
                        <a:schemeClr val="bg2">
                          <a:lumMod val="10000"/>
                        </a:schemeClr>
                      </a:solidFill>
                    </a:rPr>
                    <a:t>Millions</a:t>
                  </a:r>
                </a:p>
              </c:rich>
            </c:tx>
          </c:dispUnitsLbl>
        </c:dispUnits>
      </c:valAx>
      <c:spPr>
        <a:ln>
          <a:solidFill>
            <a:schemeClr val="accent1">
              <a:shade val="50000"/>
            </a:schemeClr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Units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  <a:effectLst/>
            <a:sp3d>
              <a:contourClr>
                <a:schemeClr val="accent1">
                  <a:shade val="5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4.1666666666666666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bg1">
                          <a:lumMod val="9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CC5-4F73-8404-CDD3E4C340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Units to date</c:v>
                </c:pt>
              </c:strCache>
            </c:strRef>
          </c:cat>
          <c:val>
            <c:numRef>
              <c:f>Sheet1!$B$2</c:f>
              <c:numCache>
                <c:formatCode>#,##0</c:formatCode>
                <c:ptCount val="1"/>
                <c:pt idx="0">
                  <c:v>1876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B8D-46AC-BFEB-3283B1CE098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Additional Units Needed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  <a:alpha val="78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  <a:effectLst/>
            <a:sp3d>
              <a:contourClr>
                <a:schemeClr val="accent1">
                  <a:shade val="50000"/>
                </a:schemeClr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50000"/>
                  <a:alpha val="78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  <a:effectLst/>
              <a:sp3d>
                <a:contourClr>
                  <a:schemeClr val="accent1">
                    <a:shade val="50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A3B3-4ECF-B288-58383E0E7D91}"/>
              </c:ext>
            </c:extLst>
          </c:dPt>
          <c:dLbls>
            <c:dLbl>
              <c:idx val="0"/>
              <c:layout>
                <c:manualLayout>
                  <c:x val="1.6606324530977035E-2"/>
                  <c:y val="-4.760264822178435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3B3-4ECF-B288-58383E0E7D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Units to date</c:v>
                </c:pt>
              </c:strCache>
            </c:strRef>
          </c:cat>
          <c:val>
            <c:numRef>
              <c:f>Sheet1!$C$2</c:f>
              <c:numCache>
                <c:formatCode>#,##0</c:formatCode>
                <c:ptCount val="1"/>
                <c:pt idx="0">
                  <c:v>3124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B8D-46AC-BFEB-3283B1CE09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81396480"/>
        <c:axId val="381398016"/>
        <c:axId val="0"/>
      </c:bar3DChart>
      <c:catAx>
        <c:axId val="3813964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81398016"/>
        <c:crosses val="autoZero"/>
        <c:auto val="1"/>
        <c:lblAlgn val="ctr"/>
        <c:lblOffset val="100"/>
        <c:noMultiLvlLbl val="0"/>
      </c:catAx>
      <c:valAx>
        <c:axId val="381398016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one"/>
        <c:spPr>
          <a:solidFill>
            <a:schemeClr val="bg1"/>
          </a:soli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1396480"/>
        <c:crosses val="autoZero"/>
        <c:crossBetween val="between"/>
        <c:minorUnit val="4.0000000000000008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Relationship Id="rId4" Type="http://schemas.openxmlformats.org/officeDocument/2006/relationships/image" Target="../media/image3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Relationship Id="rId4" Type="http://schemas.openxmlformats.org/officeDocument/2006/relationships/image" Target="../media/image3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7DF78E-5C01-4CB8-BEDC-2EBE990F62D9}" type="doc">
      <dgm:prSet loTypeId="urn:microsoft.com/office/officeart/2005/8/layout/pList2" loCatId="picture" qsTypeId="urn:microsoft.com/office/officeart/2005/8/quickstyle/simple1" qsCatId="simple" csTypeId="urn:microsoft.com/office/officeart/2005/8/colors/accent1_2" csCatId="accent1" phldr="1"/>
      <dgm:spPr/>
    </dgm:pt>
    <dgm:pt modelId="{EF314B26-F401-4556-B9F6-815C45069322}">
      <dgm:prSet phldrT="[Text]" custT="1"/>
      <dgm:spPr/>
      <dgm:t>
        <a:bodyPr/>
        <a:lstStyle/>
        <a:p>
          <a:r>
            <a:rPr lang="en-US" sz="1400" b="1" u="sng" dirty="0" smtClean="0"/>
            <a:t>Tourism is on the rise</a:t>
          </a:r>
        </a:p>
        <a:p>
          <a:r>
            <a:rPr lang="en-US" sz="1400" dirty="0" smtClean="0"/>
            <a:t>5.9 % increase in tourism revenues</a:t>
          </a:r>
        </a:p>
        <a:p>
          <a:endParaRPr lang="en-US" sz="1400" dirty="0" smtClean="0"/>
        </a:p>
        <a:p>
          <a:r>
            <a:rPr lang="en-US" sz="1400" dirty="0" smtClean="0"/>
            <a:t>124,000 area jobs are provided by the hospitality industry</a:t>
          </a:r>
        </a:p>
        <a:p>
          <a:endParaRPr lang="en-US" sz="1400" dirty="0" smtClean="0"/>
        </a:p>
        <a:p>
          <a:r>
            <a:rPr lang="en-US" sz="1400" dirty="0" smtClean="0"/>
            <a:t>$6.5 billion estimated in annual visitor spending </a:t>
          </a:r>
        </a:p>
        <a:p>
          <a:endParaRPr lang="en-US" sz="1400" dirty="0"/>
        </a:p>
      </dgm:t>
    </dgm:pt>
    <dgm:pt modelId="{8F4F3BA4-5198-401B-A857-25EE32283231}" type="parTrans" cxnId="{372C4CF0-45D4-453E-8352-6DB28A0DB815}">
      <dgm:prSet/>
      <dgm:spPr/>
      <dgm:t>
        <a:bodyPr/>
        <a:lstStyle/>
        <a:p>
          <a:endParaRPr lang="en-US"/>
        </a:p>
      </dgm:t>
    </dgm:pt>
    <dgm:pt modelId="{F394A5AD-779F-4DC7-B29F-9C7C3C57EFEC}" type="sibTrans" cxnId="{372C4CF0-45D4-453E-8352-6DB28A0DB815}">
      <dgm:prSet/>
      <dgm:spPr/>
      <dgm:t>
        <a:bodyPr/>
        <a:lstStyle/>
        <a:p>
          <a:endParaRPr lang="en-US"/>
        </a:p>
      </dgm:t>
    </dgm:pt>
    <dgm:pt modelId="{4739D320-3C6F-417E-9683-2E223209E381}">
      <dgm:prSet phldrT="[Text]" custT="1"/>
      <dgm:spPr/>
      <dgm:t>
        <a:bodyPr/>
        <a:lstStyle/>
        <a:p>
          <a:pPr algn="ctr"/>
          <a:r>
            <a:rPr lang="en-US" sz="1400" b="1" u="sng" dirty="0" smtClean="0"/>
            <a:t>Residential real-estate market is recovering</a:t>
          </a:r>
        </a:p>
        <a:p>
          <a:pPr algn="ctr"/>
          <a:r>
            <a:rPr lang="en-US" sz="1400" dirty="0" smtClean="0"/>
            <a:t>7.8 %  growth rate in median home sales price over the</a:t>
          </a:r>
        </a:p>
        <a:p>
          <a:pPr algn="ctr"/>
          <a:r>
            <a:rPr lang="en-US" sz="1400" dirty="0" smtClean="0"/>
            <a:t> last five years </a:t>
          </a:r>
        </a:p>
        <a:p>
          <a:pPr algn="ctr"/>
          <a:r>
            <a:rPr lang="en-US" sz="1400" dirty="0" smtClean="0"/>
            <a:t>6.9% increase in new home listings </a:t>
          </a:r>
        </a:p>
        <a:p>
          <a:pPr algn="ctr"/>
          <a:r>
            <a:rPr lang="en-US" sz="1400" dirty="0" smtClean="0"/>
            <a:t>year over year</a:t>
          </a:r>
        </a:p>
        <a:p>
          <a:pPr algn="ctr"/>
          <a:r>
            <a:rPr lang="en-US" sz="1400" dirty="0" smtClean="0"/>
            <a:t>15.7% increase in pending home sales  year over year</a:t>
          </a:r>
        </a:p>
        <a:p>
          <a:pPr algn="ctr"/>
          <a:endParaRPr lang="en-US" sz="1400" dirty="0"/>
        </a:p>
      </dgm:t>
    </dgm:pt>
    <dgm:pt modelId="{266AD869-91C5-4C35-A215-2D39B326A043}" type="parTrans" cxnId="{9F4956EB-42AA-4566-AB89-4273E48DE670}">
      <dgm:prSet/>
      <dgm:spPr/>
      <dgm:t>
        <a:bodyPr/>
        <a:lstStyle/>
        <a:p>
          <a:endParaRPr lang="en-US"/>
        </a:p>
      </dgm:t>
    </dgm:pt>
    <dgm:pt modelId="{93088B44-7E9A-4A34-8C36-7B6BF01FC7C9}" type="sibTrans" cxnId="{9F4956EB-42AA-4566-AB89-4273E48DE670}">
      <dgm:prSet/>
      <dgm:spPr/>
      <dgm:t>
        <a:bodyPr/>
        <a:lstStyle/>
        <a:p>
          <a:endParaRPr lang="en-US"/>
        </a:p>
      </dgm:t>
    </dgm:pt>
    <dgm:pt modelId="{4FE66BAB-2A05-4645-A938-5DEDD630B2A0}">
      <dgm:prSet phldrT="[Text]" custT="1"/>
      <dgm:spPr/>
      <dgm:t>
        <a:bodyPr/>
        <a:lstStyle/>
        <a:p>
          <a:pPr algn="ctr">
            <a:spcAft>
              <a:spcPct val="35000"/>
            </a:spcAft>
          </a:pPr>
          <a:r>
            <a:rPr lang="en-US" sz="1400" b="1" u="sng" dirty="0" smtClean="0"/>
            <a:t>Jobs and wages are trending up</a:t>
          </a:r>
        </a:p>
        <a:p>
          <a:pPr algn="ctr">
            <a:spcAft>
              <a:spcPct val="35000"/>
            </a:spcAft>
          </a:pPr>
          <a:r>
            <a:rPr lang="en-US" sz="1400" dirty="0" smtClean="0"/>
            <a:t>Over the last 5 years: </a:t>
          </a:r>
        </a:p>
        <a:p>
          <a:pPr algn="ctr">
            <a:spcAft>
              <a:spcPct val="35000"/>
            </a:spcAft>
          </a:pPr>
          <a:r>
            <a:rPr lang="en-US" sz="1400" dirty="0" smtClean="0"/>
            <a:t>3.8% average annual increase in employment </a:t>
          </a:r>
        </a:p>
        <a:p>
          <a:pPr algn="ctr">
            <a:spcAft>
              <a:spcPct val="35000"/>
            </a:spcAft>
          </a:pPr>
          <a:endParaRPr lang="en-US" sz="300" dirty="0" smtClean="0"/>
        </a:p>
        <a:p>
          <a:pPr algn="ctr">
            <a:spcAft>
              <a:spcPct val="35000"/>
            </a:spcAft>
          </a:pPr>
          <a:r>
            <a:rPr lang="en-US" sz="1400" dirty="0" smtClean="0"/>
            <a:t>5.5% average annual increase </a:t>
          </a:r>
        </a:p>
        <a:p>
          <a:pPr algn="ctr">
            <a:spcAft>
              <a:spcPct val="35000"/>
            </a:spcAft>
          </a:pPr>
          <a:r>
            <a:rPr lang="en-US" sz="1400" dirty="0" smtClean="0"/>
            <a:t>in-commuters</a:t>
          </a:r>
        </a:p>
        <a:p>
          <a:pPr algn="ctr">
            <a:spcAft>
              <a:spcPts val="0"/>
            </a:spcAft>
          </a:pPr>
          <a:r>
            <a:rPr lang="en-US" sz="1400" dirty="0" smtClean="0"/>
            <a:t>Average annual</a:t>
          </a:r>
        </a:p>
        <a:p>
          <a:pPr algn="ctr">
            <a:spcAft>
              <a:spcPts val="0"/>
            </a:spcAft>
          </a:pPr>
          <a:r>
            <a:rPr lang="en-US" sz="1400" dirty="0" smtClean="0"/>
            <a:t> wages increased</a:t>
          </a:r>
        </a:p>
        <a:p>
          <a:pPr algn="ctr">
            <a:spcAft>
              <a:spcPts val="0"/>
            </a:spcAft>
          </a:pPr>
          <a:r>
            <a:rPr lang="en-US" sz="1400" dirty="0" smtClean="0"/>
            <a:t> 0.9%                                                                                     </a:t>
          </a:r>
        </a:p>
        <a:p>
          <a:pPr algn="ctr">
            <a:spcAft>
              <a:spcPct val="35000"/>
            </a:spcAft>
          </a:pPr>
          <a:endParaRPr lang="en-US" sz="1400" dirty="0"/>
        </a:p>
      </dgm:t>
    </dgm:pt>
    <dgm:pt modelId="{0DB42E9A-5FFF-45A4-9429-D01A12850C46}" type="parTrans" cxnId="{364C4BE3-8FC1-4C91-AAAE-E4076777746A}">
      <dgm:prSet/>
      <dgm:spPr/>
      <dgm:t>
        <a:bodyPr/>
        <a:lstStyle/>
        <a:p>
          <a:endParaRPr lang="en-US"/>
        </a:p>
      </dgm:t>
    </dgm:pt>
    <dgm:pt modelId="{89A9A802-D984-4A7A-B2DC-95173824F4DC}" type="sibTrans" cxnId="{364C4BE3-8FC1-4C91-AAAE-E4076777746A}">
      <dgm:prSet/>
      <dgm:spPr/>
      <dgm:t>
        <a:bodyPr/>
        <a:lstStyle/>
        <a:p>
          <a:endParaRPr lang="en-US"/>
        </a:p>
      </dgm:t>
    </dgm:pt>
    <dgm:pt modelId="{5938A125-CD99-44BB-9E52-21EB1733EAD8}">
      <dgm:prSet phldrT="[Text]" custT="1"/>
      <dgm:spPr/>
      <dgm:t>
        <a:bodyPr/>
        <a:lstStyle/>
        <a:p>
          <a:r>
            <a:rPr lang="en-US" sz="1400" b="1" u="sng" dirty="0" smtClean="0"/>
            <a:t>Construction is booming</a:t>
          </a:r>
          <a:endParaRPr lang="en-US" sz="1400" b="1" dirty="0" smtClean="0"/>
        </a:p>
        <a:p>
          <a:r>
            <a:rPr lang="en-US" sz="1400" dirty="0" smtClean="0"/>
            <a:t>Over the last 5 years: </a:t>
          </a:r>
        </a:p>
        <a:p>
          <a:endParaRPr lang="en-US" sz="200" dirty="0" smtClean="0"/>
        </a:p>
        <a:p>
          <a:r>
            <a:rPr lang="en-US" sz="1400" dirty="0" smtClean="0"/>
            <a:t>Additional 11 million square feet in commercial space </a:t>
          </a:r>
        </a:p>
        <a:p>
          <a:endParaRPr lang="en-US" sz="1400" dirty="0" smtClean="0"/>
        </a:p>
        <a:p>
          <a:r>
            <a:rPr lang="en-US" sz="1400" dirty="0" smtClean="0"/>
            <a:t>24,000 new multi-family units </a:t>
          </a:r>
          <a:endParaRPr lang="en-US" sz="1400" b="1" dirty="0"/>
        </a:p>
      </dgm:t>
    </dgm:pt>
    <dgm:pt modelId="{2BDD3A3D-9796-494C-8F90-21BE327C775D}" type="parTrans" cxnId="{BB5257E5-3256-45A6-A782-1A1478D7CCED}">
      <dgm:prSet/>
      <dgm:spPr/>
      <dgm:t>
        <a:bodyPr/>
        <a:lstStyle/>
        <a:p>
          <a:endParaRPr lang="en-US"/>
        </a:p>
      </dgm:t>
    </dgm:pt>
    <dgm:pt modelId="{A65D185C-F17A-4AD6-BD0C-AA03E77E44D2}" type="sibTrans" cxnId="{BB5257E5-3256-45A6-A782-1A1478D7CCED}">
      <dgm:prSet/>
      <dgm:spPr/>
      <dgm:t>
        <a:bodyPr/>
        <a:lstStyle/>
        <a:p>
          <a:endParaRPr lang="en-US"/>
        </a:p>
      </dgm:t>
    </dgm:pt>
    <dgm:pt modelId="{4D1AFDA9-FFA9-4E44-8E84-917399D94F78}" type="pres">
      <dgm:prSet presAssocID="{467DF78E-5C01-4CB8-BEDC-2EBE990F62D9}" presName="Name0" presStyleCnt="0">
        <dgm:presLayoutVars>
          <dgm:dir/>
          <dgm:resizeHandles val="exact"/>
        </dgm:presLayoutVars>
      </dgm:prSet>
      <dgm:spPr/>
    </dgm:pt>
    <dgm:pt modelId="{94FE88C9-3069-4366-AA1F-A0E918D43686}" type="pres">
      <dgm:prSet presAssocID="{467DF78E-5C01-4CB8-BEDC-2EBE990F62D9}" presName="bkgdShp" presStyleLbl="alignAccFollowNode1" presStyleIdx="0" presStyleCnt="1" custScaleY="105938" custLinFactNeighborX="1886" custLinFactNeighborY="595"/>
      <dgm:spPr/>
    </dgm:pt>
    <dgm:pt modelId="{08E166C1-9FB1-4CAC-AF7F-7392FFE9B3FC}" type="pres">
      <dgm:prSet presAssocID="{467DF78E-5C01-4CB8-BEDC-2EBE990F62D9}" presName="linComp" presStyleCnt="0"/>
      <dgm:spPr/>
    </dgm:pt>
    <dgm:pt modelId="{88E0D518-A70B-4735-8CF8-1B5AB0F792E1}" type="pres">
      <dgm:prSet presAssocID="{EF314B26-F401-4556-B9F6-815C45069322}" presName="compNode" presStyleCnt="0"/>
      <dgm:spPr/>
    </dgm:pt>
    <dgm:pt modelId="{CCFF810C-E05F-4E04-B017-5DD9BD25C881}" type="pres">
      <dgm:prSet presAssocID="{EF314B26-F401-4556-B9F6-815C4506932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92366D-0193-448C-A351-9735576FF7C5}" type="pres">
      <dgm:prSet presAssocID="{EF314B26-F401-4556-B9F6-815C45069322}" presName="invisiNode" presStyleLbl="node1" presStyleIdx="0" presStyleCnt="4"/>
      <dgm:spPr/>
    </dgm:pt>
    <dgm:pt modelId="{1E6D7223-3B90-4C03-B660-00E9E319D5F1}" type="pres">
      <dgm:prSet presAssocID="{EF314B26-F401-4556-B9F6-815C45069322}" presName="imagNode" presStyleLbl="fgImgPlace1" presStyleIdx="0" presStyleCnt="4" custLinFactNeighborX="1168" custLinFactNeighborY="174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3232594-9004-422F-9C2D-30F094CA92CD}" type="pres">
      <dgm:prSet presAssocID="{F394A5AD-779F-4DC7-B29F-9C7C3C57EFE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5F15F97-4CC6-4531-B266-8D46A022B379}" type="pres">
      <dgm:prSet presAssocID="{5938A125-CD99-44BB-9E52-21EB1733EAD8}" presName="compNode" presStyleCnt="0"/>
      <dgm:spPr/>
    </dgm:pt>
    <dgm:pt modelId="{1158C353-57A5-4D5F-9920-5BCF8DEDCDB9}" type="pres">
      <dgm:prSet presAssocID="{5938A125-CD99-44BB-9E52-21EB1733EAD8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7B2179-F570-4CA9-9F0B-B98FE9CC805D}" type="pres">
      <dgm:prSet presAssocID="{5938A125-CD99-44BB-9E52-21EB1733EAD8}" presName="invisiNode" presStyleLbl="node1" presStyleIdx="1" presStyleCnt="4"/>
      <dgm:spPr/>
    </dgm:pt>
    <dgm:pt modelId="{C7D45C3E-10EE-4895-9770-545A75B3F93C}" type="pres">
      <dgm:prSet presAssocID="{5938A125-CD99-44BB-9E52-21EB1733EAD8}" presName="imagNode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B3A7009-20C7-4D4A-93E6-7CEBD7656BC3}" type="pres">
      <dgm:prSet presAssocID="{A65D185C-F17A-4AD6-BD0C-AA03E77E44D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85E9AD7-F8F2-42B9-83C2-FC69C14AC5AC}" type="pres">
      <dgm:prSet presAssocID="{4739D320-3C6F-417E-9683-2E223209E381}" presName="compNode" presStyleCnt="0"/>
      <dgm:spPr/>
    </dgm:pt>
    <dgm:pt modelId="{3689A7F1-69A9-419A-91C3-95EA012A7B84}" type="pres">
      <dgm:prSet presAssocID="{4739D320-3C6F-417E-9683-2E223209E38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CBA14D-FC7F-40EC-A52C-FDAED96209F7}" type="pres">
      <dgm:prSet presAssocID="{4739D320-3C6F-417E-9683-2E223209E381}" presName="invisiNode" presStyleLbl="node1" presStyleIdx="2" presStyleCnt="4"/>
      <dgm:spPr/>
    </dgm:pt>
    <dgm:pt modelId="{EF7CF076-D8FD-436F-81AC-4C28CFE9BAC6}" type="pres">
      <dgm:prSet presAssocID="{4739D320-3C6F-417E-9683-2E223209E381}" presName="imagNode" presStyleLbl="fgImgPlace1" presStyleIdx="2" presStyleCnt="4" custScaleY="9572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E0B8943-74BE-46AE-8157-6E6A00B373BF}" type="pres">
      <dgm:prSet presAssocID="{93088B44-7E9A-4A34-8C36-7B6BF01FC7C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E440FA5-3CC2-4F67-A82E-0B2F3CAE5C74}" type="pres">
      <dgm:prSet presAssocID="{4FE66BAB-2A05-4645-A938-5DEDD630B2A0}" presName="compNode" presStyleCnt="0"/>
      <dgm:spPr/>
    </dgm:pt>
    <dgm:pt modelId="{A24C2B8C-2AC8-450D-8D85-497548EF3558}" type="pres">
      <dgm:prSet presAssocID="{4FE66BAB-2A05-4645-A938-5DEDD630B2A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312F4F-FB5E-4254-A91C-260D6DCEB084}" type="pres">
      <dgm:prSet presAssocID="{4FE66BAB-2A05-4645-A938-5DEDD630B2A0}" presName="invisiNode" presStyleLbl="node1" presStyleIdx="3" presStyleCnt="4"/>
      <dgm:spPr/>
    </dgm:pt>
    <dgm:pt modelId="{158330B0-4507-4BA9-9A70-408761ED0658}" type="pres">
      <dgm:prSet presAssocID="{4FE66BAB-2A05-4645-A938-5DEDD630B2A0}" presName="imagNod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7A433805-EDA4-490F-91AE-DBF4AE77E893}" type="presOf" srcId="{4FE66BAB-2A05-4645-A938-5DEDD630B2A0}" destId="{A24C2B8C-2AC8-450D-8D85-497548EF3558}" srcOrd="0" destOrd="0" presId="urn:microsoft.com/office/officeart/2005/8/layout/pList2"/>
    <dgm:cxn modelId="{BB5257E5-3256-45A6-A782-1A1478D7CCED}" srcId="{467DF78E-5C01-4CB8-BEDC-2EBE990F62D9}" destId="{5938A125-CD99-44BB-9E52-21EB1733EAD8}" srcOrd="1" destOrd="0" parTransId="{2BDD3A3D-9796-494C-8F90-21BE327C775D}" sibTransId="{A65D185C-F17A-4AD6-BD0C-AA03E77E44D2}"/>
    <dgm:cxn modelId="{C20F86C2-D9F2-441E-B516-051A5870D194}" type="presOf" srcId="{5938A125-CD99-44BB-9E52-21EB1733EAD8}" destId="{1158C353-57A5-4D5F-9920-5BCF8DEDCDB9}" srcOrd="0" destOrd="0" presId="urn:microsoft.com/office/officeart/2005/8/layout/pList2"/>
    <dgm:cxn modelId="{2725D9ED-D9E4-4095-B545-8226FEC873F8}" type="presOf" srcId="{4739D320-3C6F-417E-9683-2E223209E381}" destId="{3689A7F1-69A9-419A-91C3-95EA012A7B84}" srcOrd="0" destOrd="0" presId="urn:microsoft.com/office/officeart/2005/8/layout/pList2"/>
    <dgm:cxn modelId="{9F4956EB-42AA-4566-AB89-4273E48DE670}" srcId="{467DF78E-5C01-4CB8-BEDC-2EBE990F62D9}" destId="{4739D320-3C6F-417E-9683-2E223209E381}" srcOrd="2" destOrd="0" parTransId="{266AD869-91C5-4C35-A215-2D39B326A043}" sibTransId="{93088B44-7E9A-4A34-8C36-7B6BF01FC7C9}"/>
    <dgm:cxn modelId="{50D0C7C1-4594-4A58-A85A-72FA166DD6A5}" type="presOf" srcId="{467DF78E-5C01-4CB8-BEDC-2EBE990F62D9}" destId="{4D1AFDA9-FFA9-4E44-8E84-917399D94F78}" srcOrd="0" destOrd="0" presId="urn:microsoft.com/office/officeart/2005/8/layout/pList2"/>
    <dgm:cxn modelId="{64B02140-C69E-40E9-997B-FF2EF892F777}" type="presOf" srcId="{93088B44-7E9A-4A34-8C36-7B6BF01FC7C9}" destId="{2E0B8943-74BE-46AE-8157-6E6A00B373BF}" srcOrd="0" destOrd="0" presId="urn:microsoft.com/office/officeart/2005/8/layout/pList2"/>
    <dgm:cxn modelId="{364C4BE3-8FC1-4C91-AAAE-E4076777746A}" srcId="{467DF78E-5C01-4CB8-BEDC-2EBE990F62D9}" destId="{4FE66BAB-2A05-4645-A938-5DEDD630B2A0}" srcOrd="3" destOrd="0" parTransId="{0DB42E9A-5FFF-45A4-9429-D01A12850C46}" sibTransId="{89A9A802-D984-4A7A-B2DC-95173824F4DC}"/>
    <dgm:cxn modelId="{372C4CF0-45D4-453E-8352-6DB28A0DB815}" srcId="{467DF78E-5C01-4CB8-BEDC-2EBE990F62D9}" destId="{EF314B26-F401-4556-B9F6-815C45069322}" srcOrd="0" destOrd="0" parTransId="{8F4F3BA4-5198-401B-A857-25EE32283231}" sibTransId="{F394A5AD-779F-4DC7-B29F-9C7C3C57EFEC}"/>
    <dgm:cxn modelId="{2635825A-CEB6-49FA-8A1C-7E257527B07A}" type="presOf" srcId="{EF314B26-F401-4556-B9F6-815C45069322}" destId="{CCFF810C-E05F-4E04-B017-5DD9BD25C881}" srcOrd="0" destOrd="0" presId="urn:microsoft.com/office/officeart/2005/8/layout/pList2"/>
    <dgm:cxn modelId="{BACDE3D8-D2B0-4681-B59D-CE505FE71CC7}" type="presOf" srcId="{F394A5AD-779F-4DC7-B29F-9C7C3C57EFEC}" destId="{C3232594-9004-422F-9C2D-30F094CA92CD}" srcOrd="0" destOrd="0" presId="urn:microsoft.com/office/officeart/2005/8/layout/pList2"/>
    <dgm:cxn modelId="{11826C2C-7852-4149-804D-ED7FDC507EC9}" type="presOf" srcId="{A65D185C-F17A-4AD6-BD0C-AA03E77E44D2}" destId="{CB3A7009-20C7-4D4A-93E6-7CEBD7656BC3}" srcOrd="0" destOrd="0" presId="urn:microsoft.com/office/officeart/2005/8/layout/pList2"/>
    <dgm:cxn modelId="{B35C3868-8AB1-4525-8D03-782E3321F0EA}" type="presParOf" srcId="{4D1AFDA9-FFA9-4E44-8E84-917399D94F78}" destId="{94FE88C9-3069-4366-AA1F-A0E918D43686}" srcOrd="0" destOrd="0" presId="urn:microsoft.com/office/officeart/2005/8/layout/pList2"/>
    <dgm:cxn modelId="{875B97AC-7DFB-4F94-8B98-B4F904A64ED0}" type="presParOf" srcId="{4D1AFDA9-FFA9-4E44-8E84-917399D94F78}" destId="{08E166C1-9FB1-4CAC-AF7F-7392FFE9B3FC}" srcOrd="1" destOrd="0" presId="urn:microsoft.com/office/officeart/2005/8/layout/pList2"/>
    <dgm:cxn modelId="{617CB806-D14E-47FD-9E6B-1EDE9DAB0DA9}" type="presParOf" srcId="{08E166C1-9FB1-4CAC-AF7F-7392FFE9B3FC}" destId="{88E0D518-A70B-4735-8CF8-1B5AB0F792E1}" srcOrd="0" destOrd="0" presId="urn:microsoft.com/office/officeart/2005/8/layout/pList2"/>
    <dgm:cxn modelId="{52773D1D-20BC-4B12-A399-34B43F9F52D0}" type="presParOf" srcId="{88E0D518-A70B-4735-8CF8-1B5AB0F792E1}" destId="{CCFF810C-E05F-4E04-B017-5DD9BD25C881}" srcOrd="0" destOrd="0" presId="urn:microsoft.com/office/officeart/2005/8/layout/pList2"/>
    <dgm:cxn modelId="{A8E80B81-F8AE-48E7-A780-710C8776DAC9}" type="presParOf" srcId="{88E0D518-A70B-4735-8CF8-1B5AB0F792E1}" destId="{BF92366D-0193-448C-A351-9735576FF7C5}" srcOrd="1" destOrd="0" presId="urn:microsoft.com/office/officeart/2005/8/layout/pList2"/>
    <dgm:cxn modelId="{0B009AA5-97D8-46BE-9218-7B7B16862674}" type="presParOf" srcId="{88E0D518-A70B-4735-8CF8-1B5AB0F792E1}" destId="{1E6D7223-3B90-4C03-B660-00E9E319D5F1}" srcOrd="2" destOrd="0" presId="urn:microsoft.com/office/officeart/2005/8/layout/pList2"/>
    <dgm:cxn modelId="{2AAD003D-B83E-41BE-882F-A03E7A3B1C4A}" type="presParOf" srcId="{08E166C1-9FB1-4CAC-AF7F-7392FFE9B3FC}" destId="{C3232594-9004-422F-9C2D-30F094CA92CD}" srcOrd="1" destOrd="0" presId="urn:microsoft.com/office/officeart/2005/8/layout/pList2"/>
    <dgm:cxn modelId="{61215833-00F2-49B9-9819-1F9AEF5F0C9C}" type="presParOf" srcId="{08E166C1-9FB1-4CAC-AF7F-7392FFE9B3FC}" destId="{85F15F97-4CC6-4531-B266-8D46A022B379}" srcOrd="2" destOrd="0" presId="urn:microsoft.com/office/officeart/2005/8/layout/pList2"/>
    <dgm:cxn modelId="{DE8E5EEE-83C9-4B30-BF37-39DFDED887FC}" type="presParOf" srcId="{85F15F97-4CC6-4531-B266-8D46A022B379}" destId="{1158C353-57A5-4D5F-9920-5BCF8DEDCDB9}" srcOrd="0" destOrd="0" presId="urn:microsoft.com/office/officeart/2005/8/layout/pList2"/>
    <dgm:cxn modelId="{4FF4E6AF-C9C8-4463-B635-AEAE720F7411}" type="presParOf" srcId="{85F15F97-4CC6-4531-B266-8D46A022B379}" destId="{B27B2179-F570-4CA9-9F0B-B98FE9CC805D}" srcOrd="1" destOrd="0" presId="urn:microsoft.com/office/officeart/2005/8/layout/pList2"/>
    <dgm:cxn modelId="{5D6017ED-6B35-4486-AFDD-489AD24E08F1}" type="presParOf" srcId="{85F15F97-4CC6-4531-B266-8D46A022B379}" destId="{C7D45C3E-10EE-4895-9770-545A75B3F93C}" srcOrd="2" destOrd="0" presId="urn:microsoft.com/office/officeart/2005/8/layout/pList2"/>
    <dgm:cxn modelId="{6F040FAF-8A62-4ECA-B760-E346DDAE346E}" type="presParOf" srcId="{08E166C1-9FB1-4CAC-AF7F-7392FFE9B3FC}" destId="{CB3A7009-20C7-4D4A-93E6-7CEBD7656BC3}" srcOrd="3" destOrd="0" presId="urn:microsoft.com/office/officeart/2005/8/layout/pList2"/>
    <dgm:cxn modelId="{FC53C1FB-157B-4EC8-BECD-2B8AE16624C9}" type="presParOf" srcId="{08E166C1-9FB1-4CAC-AF7F-7392FFE9B3FC}" destId="{385E9AD7-F8F2-42B9-83C2-FC69C14AC5AC}" srcOrd="4" destOrd="0" presId="urn:microsoft.com/office/officeart/2005/8/layout/pList2"/>
    <dgm:cxn modelId="{EA369648-87EF-45BC-A75A-9E7339F7AD25}" type="presParOf" srcId="{385E9AD7-F8F2-42B9-83C2-FC69C14AC5AC}" destId="{3689A7F1-69A9-419A-91C3-95EA012A7B84}" srcOrd="0" destOrd="0" presId="urn:microsoft.com/office/officeart/2005/8/layout/pList2"/>
    <dgm:cxn modelId="{80DE415B-F010-4C34-A254-506994E78363}" type="presParOf" srcId="{385E9AD7-F8F2-42B9-83C2-FC69C14AC5AC}" destId="{A9CBA14D-FC7F-40EC-A52C-FDAED96209F7}" srcOrd="1" destOrd="0" presId="urn:microsoft.com/office/officeart/2005/8/layout/pList2"/>
    <dgm:cxn modelId="{A2C3CEA5-156B-427B-B4BB-345F66FF05AA}" type="presParOf" srcId="{385E9AD7-F8F2-42B9-83C2-FC69C14AC5AC}" destId="{EF7CF076-D8FD-436F-81AC-4C28CFE9BAC6}" srcOrd="2" destOrd="0" presId="urn:microsoft.com/office/officeart/2005/8/layout/pList2"/>
    <dgm:cxn modelId="{5A3EE4B1-06DA-4D5C-B676-ACF675727F71}" type="presParOf" srcId="{08E166C1-9FB1-4CAC-AF7F-7392FFE9B3FC}" destId="{2E0B8943-74BE-46AE-8157-6E6A00B373BF}" srcOrd="5" destOrd="0" presId="urn:microsoft.com/office/officeart/2005/8/layout/pList2"/>
    <dgm:cxn modelId="{69737BD7-27BD-45AF-8BBC-97CA3F6876FD}" type="presParOf" srcId="{08E166C1-9FB1-4CAC-AF7F-7392FFE9B3FC}" destId="{EE440FA5-3CC2-4F67-A82E-0B2F3CAE5C74}" srcOrd="6" destOrd="0" presId="urn:microsoft.com/office/officeart/2005/8/layout/pList2"/>
    <dgm:cxn modelId="{2FEE762F-3E49-49E5-A578-621A6C74ED9E}" type="presParOf" srcId="{EE440FA5-3CC2-4F67-A82E-0B2F3CAE5C74}" destId="{A24C2B8C-2AC8-450D-8D85-497548EF3558}" srcOrd="0" destOrd="0" presId="urn:microsoft.com/office/officeart/2005/8/layout/pList2"/>
    <dgm:cxn modelId="{064866AC-3E52-4220-9B2F-6B3226AF5F9C}" type="presParOf" srcId="{EE440FA5-3CC2-4F67-A82E-0B2F3CAE5C74}" destId="{8A312F4F-FB5E-4254-A91C-260D6DCEB084}" srcOrd="1" destOrd="0" presId="urn:microsoft.com/office/officeart/2005/8/layout/pList2"/>
    <dgm:cxn modelId="{11ED9F9F-C886-4691-9F7A-BF20429B7A4A}" type="presParOf" srcId="{EE440FA5-3CC2-4F67-A82E-0B2F3CAE5C74}" destId="{158330B0-4507-4BA9-9A70-408761ED0658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DE2101-5957-478C-8AD2-B761819E25A6}" type="doc">
      <dgm:prSet loTypeId="urn:microsoft.com/office/officeart/2005/8/layout/balance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B6D638C-D8F5-45D6-BB34-62203396AD97}">
      <dgm:prSet phldrT="[Text]" custT="1"/>
      <dgm:spPr>
        <a:solidFill>
          <a:schemeClr val="accent3">
            <a:lumMod val="75000"/>
            <a:lumOff val="25000"/>
            <a:alpha val="90000"/>
          </a:schemeClr>
        </a:solidFill>
      </dgm:spPr>
      <dgm:t>
        <a:bodyPr/>
        <a:lstStyle/>
        <a:p>
          <a:r>
            <a:rPr lang="en-US" sz="2400" b="1" dirty="0" smtClean="0">
              <a:solidFill>
                <a:schemeClr val="bg1"/>
              </a:solidFill>
              <a:latin typeface="Century Gothic" panose="020B0502020202020204" pitchFamily="34" charset="0"/>
            </a:rPr>
            <a:t>Expenditures</a:t>
          </a:r>
          <a:br>
            <a:rPr lang="en-US" sz="2400" b="1" dirty="0" smtClean="0">
              <a:solidFill>
                <a:schemeClr val="bg1"/>
              </a:solidFill>
              <a:latin typeface="Century Gothic" panose="020B0502020202020204" pitchFamily="34" charset="0"/>
            </a:rPr>
          </a:br>
          <a:r>
            <a:rPr lang="en-US" sz="2400" b="1" dirty="0" smtClean="0">
              <a:solidFill>
                <a:schemeClr val="bg1"/>
              </a:solidFill>
              <a:latin typeface="Century Gothic" panose="020B0502020202020204" pitchFamily="34" charset="0"/>
            </a:rPr>
            <a:t>$2.39 Billion</a:t>
          </a:r>
          <a:endParaRPr lang="en-US" sz="2400" b="1" dirty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B567F04E-F940-4901-B78F-F609E88F0E3C}" type="parTrans" cxnId="{D7ACD226-3521-4C8C-9F98-E19F8B6B7DBA}">
      <dgm:prSet/>
      <dgm:spPr/>
      <dgm:t>
        <a:bodyPr/>
        <a:lstStyle/>
        <a:p>
          <a:endParaRPr lang="en-US"/>
        </a:p>
      </dgm:t>
    </dgm:pt>
    <dgm:pt modelId="{87AADC7C-744E-4F99-8823-997D80774F18}" type="sibTrans" cxnId="{D7ACD226-3521-4C8C-9F98-E19F8B6B7DBA}">
      <dgm:prSet/>
      <dgm:spPr/>
      <dgm:t>
        <a:bodyPr/>
        <a:lstStyle/>
        <a:p>
          <a:endParaRPr lang="en-US"/>
        </a:p>
      </dgm:t>
    </dgm:pt>
    <dgm:pt modelId="{C08C2370-BC26-4894-B978-4370BAC62D52}">
      <dgm:prSet phldrT="[Text]" custT="1"/>
      <dgm:spPr>
        <a:solidFill>
          <a:schemeClr val="accent2">
            <a:alpha val="90000"/>
          </a:schemeClr>
        </a:solidFill>
        <a:ln>
          <a:solidFill>
            <a:schemeClr val="accent2">
              <a:lumMod val="75000"/>
              <a:alpha val="90000"/>
            </a:schemeClr>
          </a:solidFill>
        </a:ln>
      </dgm:spPr>
      <dgm:t>
        <a:bodyPr/>
        <a:lstStyle/>
        <a:p>
          <a:r>
            <a:rPr lang="en-US" sz="2400" b="1" dirty="0" smtClean="0">
              <a:solidFill>
                <a:schemeClr val="bg1"/>
              </a:solidFill>
              <a:latin typeface="Century Gothic" panose="020B0502020202020204" pitchFamily="34" charset="0"/>
            </a:rPr>
            <a:t>Revenues</a:t>
          </a:r>
          <a:br>
            <a:rPr lang="en-US" sz="2400" b="1" dirty="0" smtClean="0">
              <a:solidFill>
                <a:schemeClr val="bg1"/>
              </a:solidFill>
              <a:latin typeface="Century Gothic" panose="020B0502020202020204" pitchFamily="34" charset="0"/>
            </a:rPr>
          </a:br>
          <a:r>
            <a:rPr lang="en-US" sz="2400" b="1" dirty="0" smtClean="0">
              <a:solidFill>
                <a:schemeClr val="bg1"/>
              </a:solidFill>
              <a:latin typeface="Century Gothic" panose="020B0502020202020204" pitchFamily="34" charset="0"/>
            </a:rPr>
            <a:t>$2.39 Billion</a:t>
          </a:r>
          <a:endParaRPr lang="en-US" sz="2400" b="1" dirty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59751579-8340-4F13-A070-2EB7F786034F}" type="parTrans" cxnId="{3C8BCC5B-423D-497C-9FA5-8D6F6DE381F0}">
      <dgm:prSet/>
      <dgm:spPr/>
      <dgm:t>
        <a:bodyPr/>
        <a:lstStyle/>
        <a:p>
          <a:endParaRPr lang="en-US"/>
        </a:p>
      </dgm:t>
    </dgm:pt>
    <dgm:pt modelId="{F73B2DC6-915B-4C09-B7FC-669D80A1E9ED}" type="sibTrans" cxnId="{3C8BCC5B-423D-497C-9FA5-8D6F6DE381F0}">
      <dgm:prSet/>
      <dgm:spPr/>
      <dgm:t>
        <a:bodyPr/>
        <a:lstStyle/>
        <a:p>
          <a:endParaRPr lang="en-US"/>
        </a:p>
      </dgm:t>
    </dgm:pt>
    <dgm:pt modelId="{F720FDC0-C2A7-48A4-BC45-1FCC63429784}" type="pres">
      <dgm:prSet presAssocID="{01DE2101-5957-478C-8AD2-B761819E25A6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93BB9BE-724D-444E-8E02-9D17C86E1C14}" type="pres">
      <dgm:prSet presAssocID="{01DE2101-5957-478C-8AD2-B761819E25A6}" presName="dummyMaxCanvas" presStyleCnt="0"/>
      <dgm:spPr/>
    </dgm:pt>
    <dgm:pt modelId="{FFAAA88C-F958-4E61-97FF-9838DBE3F037}" type="pres">
      <dgm:prSet presAssocID="{01DE2101-5957-478C-8AD2-B761819E25A6}" presName="parentComposite" presStyleCnt="0"/>
      <dgm:spPr/>
    </dgm:pt>
    <dgm:pt modelId="{508B693D-0284-44E8-88C3-63272C409F89}" type="pres">
      <dgm:prSet presAssocID="{01DE2101-5957-478C-8AD2-B761819E25A6}" presName="parent1" presStyleLbl="alignAccFollowNode1" presStyleIdx="0" presStyleCnt="4" custScaleX="147218" custScaleY="200248" custLinFactY="100000" custLinFactNeighborX="-34399" custLinFactNeighborY="143395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42DCB661-F9F1-4062-876A-694824A2B3A9}" type="pres">
      <dgm:prSet presAssocID="{01DE2101-5957-478C-8AD2-B761819E25A6}" presName="parent2" presStyleLbl="alignAccFollowNode1" presStyleIdx="1" presStyleCnt="4" custScaleX="147218" custScaleY="200245" custLinFactY="100000" custLinFactNeighborX="35636" custLinFactNeighborY="143394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163BB303-3284-43A6-A786-54A62BEAF09B}" type="pres">
      <dgm:prSet presAssocID="{01DE2101-5957-478C-8AD2-B761819E25A6}" presName="childrenComposite" presStyleCnt="0"/>
      <dgm:spPr/>
    </dgm:pt>
    <dgm:pt modelId="{1F38137A-53AA-4071-9BCA-4E4EC0A51D8E}" type="pres">
      <dgm:prSet presAssocID="{01DE2101-5957-478C-8AD2-B761819E25A6}" presName="dummyMaxCanvas_ChildArea" presStyleCnt="0"/>
      <dgm:spPr/>
    </dgm:pt>
    <dgm:pt modelId="{4C1A400F-2A31-4F8B-8B67-82E78030A792}" type="pres">
      <dgm:prSet presAssocID="{01DE2101-5957-478C-8AD2-B761819E25A6}" presName="fulcrum" presStyleLbl="alignAccFollowNode1" presStyleIdx="2" presStyleCnt="4" custScaleX="107067" custScaleY="107067" custLinFactNeighborX="-6028" custLinFactNeighborY="23073"/>
      <dgm:spPr/>
    </dgm:pt>
    <dgm:pt modelId="{B09BC79E-8837-4ACB-8085-4A0076FE261C}" type="pres">
      <dgm:prSet presAssocID="{01DE2101-5957-478C-8AD2-B761819E25A6}" presName="balance_00" presStyleLbl="alignAccFollowNode1" presStyleIdx="3" presStyleCnt="4" custScaleX="151211" custScaleY="151211">
        <dgm:presLayoutVars>
          <dgm:bulletEnabled val="1"/>
        </dgm:presLayoutVars>
      </dgm:prSet>
      <dgm:spPr>
        <a:solidFill>
          <a:schemeClr val="accent1">
            <a:lumMod val="75000"/>
            <a:alpha val="90000"/>
          </a:schemeClr>
        </a:solidFill>
      </dgm:spPr>
    </dgm:pt>
  </dgm:ptLst>
  <dgm:cxnLst>
    <dgm:cxn modelId="{D7ACD226-3521-4C8C-9F98-E19F8B6B7DBA}" srcId="{01DE2101-5957-478C-8AD2-B761819E25A6}" destId="{0B6D638C-D8F5-45D6-BB34-62203396AD97}" srcOrd="0" destOrd="0" parTransId="{B567F04E-F940-4901-B78F-F609E88F0E3C}" sibTransId="{87AADC7C-744E-4F99-8823-997D80774F18}"/>
    <dgm:cxn modelId="{D66BA7A3-93C0-48F7-83DF-92240ECA1AEF}" type="presOf" srcId="{C08C2370-BC26-4894-B978-4370BAC62D52}" destId="{42DCB661-F9F1-4062-876A-694824A2B3A9}" srcOrd="0" destOrd="0" presId="urn:microsoft.com/office/officeart/2005/8/layout/balance1"/>
    <dgm:cxn modelId="{5743DB6C-9D44-4ED8-BFC8-41FEE9868058}" type="presOf" srcId="{01DE2101-5957-478C-8AD2-B761819E25A6}" destId="{F720FDC0-C2A7-48A4-BC45-1FCC63429784}" srcOrd="0" destOrd="0" presId="urn:microsoft.com/office/officeart/2005/8/layout/balance1"/>
    <dgm:cxn modelId="{3C8BCC5B-423D-497C-9FA5-8D6F6DE381F0}" srcId="{01DE2101-5957-478C-8AD2-B761819E25A6}" destId="{C08C2370-BC26-4894-B978-4370BAC62D52}" srcOrd="1" destOrd="0" parTransId="{59751579-8340-4F13-A070-2EB7F786034F}" sibTransId="{F73B2DC6-915B-4C09-B7FC-669D80A1E9ED}"/>
    <dgm:cxn modelId="{938BA4FB-44C6-4063-AB03-6C8B4B2E9F83}" type="presOf" srcId="{0B6D638C-D8F5-45D6-BB34-62203396AD97}" destId="{508B693D-0284-44E8-88C3-63272C409F89}" srcOrd="0" destOrd="0" presId="urn:microsoft.com/office/officeart/2005/8/layout/balance1"/>
    <dgm:cxn modelId="{E1A81008-F3A9-439F-9F42-B1936BCA52C9}" type="presParOf" srcId="{F720FDC0-C2A7-48A4-BC45-1FCC63429784}" destId="{B93BB9BE-724D-444E-8E02-9D17C86E1C14}" srcOrd="0" destOrd="0" presId="urn:microsoft.com/office/officeart/2005/8/layout/balance1"/>
    <dgm:cxn modelId="{F0F3A737-A67A-4870-AFCE-0D084FA86CC8}" type="presParOf" srcId="{F720FDC0-C2A7-48A4-BC45-1FCC63429784}" destId="{FFAAA88C-F958-4E61-97FF-9838DBE3F037}" srcOrd="1" destOrd="0" presId="urn:microsoft.com/office/officeart/2005/8/layout/balance1"/>
    <dgm:cxn modelId="{2586C812-B132-4CC3-B472-57E4E405D2C4}" type="presParOf" srcId="{FFAAA88C-F958-4E61-97FF-9838DBE3F037}" destId="{508B693D-0284-44E8-88C3-63272C409F89}" srcOrd="0" destOrd="0" presId="urn:microsoft.com/office/officeart/2005/8/layout/balance1"/>
    <dgm:cxn modelId="{56194E12-2908-4A45-9B37-0635D3A4AC70}" type="presParOf" srcId="{FFAAA88C-F958-4E61-97FF-9838DBE3F037}" destId="{42DCB661-F9F1-4062-876A-694824A2B3A9}" srcOrd="1" destOrd="0" presId="urn:microsoft.com/office/officeart/2005/8/layout/balance1"/>
    <dgm:cxn modelId="{BC03D9E6-CD48-4FA6-B2BA-5B19D4E7F230}" type="presParOf" srcId="{F720FDC0-C2A7-48A4-BC45-1FCC63429784}" destId="{163BB303-3284-43A6-A786-54A62BEAF09B}" srcOrd="2" destOrd="0" presId="urn:microsoft.com/office/officeart/2005/8/layout/balance1"/>
    <dgm:cxn modelId="{825AA28F-6446-4E10-B1E1-FF49E2A9EB66}" type="presParOf" srcId="{163BB303-3284-43A6-A786-54A62BEAF09B}" destId="{1F38137A-53AA-4071-9BCA-4E4EC0A51D8E}" srcOrd="0" destOrd="0" presId="urn:microsoft.com/office/officeart/2005/8/layout/balance1"/>
    <dgm:cxn modelId="{EBA01E63-B502-4BE0-93B9-6A804BA138FF}" type="presParOf" srcId="{163BB303-3284-43A6-A786-54A62BEAF09B}" destId="{4C1A400F-2A31-4F8B-8B67-82E78030A792}" srcOrd="1" destOrd="0" presId="urn:microsoft.com/office/officeart/2005/8/layout/balance1"/>
    <dgm:cxn modelId="{E3D77390-B5B3-4D42-AACB-9C6178B0416B}" type="presParOf" srcId="{163BB303-3284-43A6-A786-54A62BEAF09B}" destId="{B09BC79E-8837-4ACB-8085-4A0076FE261C}" srcOrd="2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DE2101-5957-478C-8AD2-B761819E25A6}" type="doc">
      <dgm:prSet loTypeId="urn:microsoft.com/office/officeart/2005/8/layout/balance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B6D638C-D8F5-45D6-BB34-62203396AD97}">
      <dgm:prSet phldrT="[Text]" custT="1"/>
      <dgm:spPr>
        <a:solidFill>
          <a:schemeClr val="tx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400" b="1" dirty="0" smtClean="0">
              <a:solidFill>
                <a:schemeClr val="bg1"/>
              </a:solidFill>
              <a:latin typeface="Century Gothic" panose="020B0502020202020204" pitchFamily="34" charset="0"/>
            </a:rPr>
            <a:t>Expenditures</a:t>
          </a:r>
          <a:br>
            <a:rPr lang="en-US" sz="2400" b="1" dirty="0" smtClean="0">
              <a:solidFill>
                <a:schemeClr val="bg1"/>
              </a:solidFill>
              <a:latin typeface="Century Gothic" panose="020B0502020202020204" pitchFamily="34" charset="0"/>
            </a:rPr>
          </a:br>
          <a:r>
            <a:rPr lang="en-US" sz="2400" b="1" dirty="0" smtClean="0">
              <a:solidFill>
                <a:schemeClr val="bg1"/>
              </a:solidFill>
              <a:latin typeface="Century Gothic" panose="020B0502020202020204" pitchFamily="34" charset="0"/>
            </a:rPr>
            <a:t>$668.5 Million</a:t>
          </a:r>
          <a:endParaRPr lang="en-US" sz="2400" b="1" dirty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B567F04E-F940-4901-B78F-F609E88F0E3C}" type="parTrans" cxnId="{D7ACD226-3521-4C8C-9F98-E19F8B6B7DBA}">
      <dgm:prSet/>
      <dgm:spPr/>
      <dgm:t>
        <a:bodyPr/>
        <a:lstStyle/>
        <a:p>
          <a:endParaRPr lang="en-US"/>
        </a:p>
      </dgm:t>
    </dgm:pt>
    <dgm:pt modelId="{87AADC7C-744E-4F99-8823-997D80774F18}" type="sibTrans" cxnId="{D7ACD226-3521-4C8C-9F98-E19F8B6B7DBA}">
      <dgm:prSet/>
      <dgm:spPr/>
      <dgm:t>
        <a:bodyPr/>
        <a:lstStyle/>
        <a:p>
          <a:endParaRPr lang="en-US"/>
        </a:p>
      </dgm:t>
    </dgm:pt>
    <dgm:pt modelId="{C08C2370-BC26-4894-B978-4370BAC62D52}">
      <dgm:prSet phldrT="[Text]" custT="1"/>
      <dgm:spPr>
        <a:solidFill>
          <a:schemeClr val="accent3">
            <a:lumMod val="75000"/>
            <a:lumOff val="25000"/>
            <a:alpha val="90000"/>
          </a:schemeClr>
        </a:solidFill>
        <a:ln>
          <a:solidFill>
            <a:schemeClr val="accent2">
              <a:lumMod val="75000"/>
              <a:alpha val="90000"/>
            </a:schemeClr>
          </a:solidFill>
        </a:ln>
      </dgm:spPr>
      <dgm:t>
        <a:bodyPr/>
        <a:lstStyle/>
        <a:p>
          <a:r>
            <a:rPr lang="en-US" sz="2400" b="1" dirty="0" smtClean="0">
              <a:solidFill>
                <a:schemeClr val="bg1"/>
              </a:solidFill>
              <a:latin typeface="Century Gothic" panose="020B0502020202020204" pitchFamily="34" charset="0"/>
            </a:rPr>
            <a:t>Revenues</a:t>
          </a:r>
          <a:br>
            <a:rPr lang="en-US" sz="2400" b="1" dirty="0" smtClean="0">
              <a:solidFill>
                <a:schemeClr val="bg1"/>
              </a:solidFill>
              <a:latin typeface="Century Gothic" panose="020B0502020202020204" pitchFamily="34" charset="0"/>
            </a:rPr>
          </a:br>
          <a:r>
            <a:rPr lang="en-US" sz="2400" b="1" dirty="0" smtClean="0">
              <a:solidFill>
                <a:schemeClr val="bg1"/>
              </a:solidFill>
              <a:latin typeface="Century Gothic" panose="020B0502020202020204" pitchFamily="34" charset="0"/>
            </a:rPr>
            <a:t>$668.5 Million</a:t>
          </a:r>
          <a:endParaRPr lang="en-US" sz="2400" b="1" dirty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59751579-8340-4F13-A070-2EB7F786034F}" type="parTrans" cxnId="{3C8BCC5B-423D-497C-9FA5-8D6F6DE381F0}">
      <dgm:prSet/>
      <dgm:spPr/>
      <dgm:t>
        <a:bodyPr/>
        <a:lstStyle/>
        <a:p>
          <a:endParaRPr lang="en-US"/>
        </a:p>
      </dgm:t>
    </dgm:pt>
    <dgm:pt modelId="{F73B2DC6-915B-4C09-B7FC-669D80A1E9ED}" type="sibTrans" cxnId="{3C8BCC5B-423D-497C-9FA5-8D6F6DE381F0}">
      <dgm:prSet/>
      <dgm:spPr/>
      <dgm:t>
        <a:bodyPr/>
        <a:lstStyle/>
        <a:p>
          <a:endParaRPr lang="en-US"/>
        </a:p>
      </dgm:t>
    </dgm:pt>
    <dgm:pt modelId="{F720FDC0-C2A7-48A4-BC45-1FCC63429784}" type="pres">
      <dgm:prSet presAssocID="{01DE2101-5957-478C-8AD2-B761819E25A6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93BB9BE-724D-444E-8E02-9D17C86E1C14}" type="pres">
      <dgm:prSet presAssocID="{01DE2101-5957-478C-8AD2-B761819E25A6}" presName="dummyMaxCanvas" presStyleCnt="0"/>
      <dgm:spPr/>
    </dgm:pt>
    <dgm:pt modelId="{FFAAA88C-F958-4E61-97FF-9838DBE3F037}" type="pres">
      <dgm:prSet presAssocID="{01DE2101-5957-478C-8AD2-B761819E25A6}" presName="parentComposite" presStyleCnt="0"/>
      <dgm:spPr/>
    </dgm:pt>
    <dgm:pt modelId="{508B693D-0284-44E8-88C3-63272C409F89}" type="pres">
      <dgm:prSet presAssocID="{01DE2101-5957-478C-8AD2-B761819E25A6}" presName="parent1" presStyleLbl="alignAccFollowNode1" presStyleIdx="0" presStyleCnt="4" custScaleX="147218" custScaleY="200248" custLinFactY="100000" custLinFactNeighborX="-34399" custLinFactNeighborY="143395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42DCB661-F9F1-4062-876A-694824A2B3A9}" type="pres">
      <dgm:prSet presAssocID="{01DE2101-5957-478C-8AD2-B761819E25A6}" presName="parent2" presStyleLbl="alignAccFollowNode1" presStyleIdx="1" presStyleCnt="4" custScaleX="147218" custScaleY="200245" custLinFactY="100000" custLinFactNeighborX="35636" custLinFactNeighborY="143394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163BB303-3284-43A6-A786-54A62BEAF09B}" type="pres">
      <dgm:prSet presAssocID="{01DE2101-5957-478C-8AD2-B761819E25A6}" presName="childrenComposite" presStyleCnt="0"/>
      <dgm:spPr/>
    </dgm:pt>
    <dgm:pt modelId="{1F38137A-53AA-4071-9BCA-4E4EC0A51D8E}" type="pres">
      <dgm:prSet presAssocID="{01DE2101-5957-478C-8AD2-B761819E25A6}" presName="dummyMaxCanvas_ChildArea" presStyleCnt="0"/>
      <dgm:spPr/>
    </dgm:pt>
    <dgm:pt modelId="{4C1A400F-2A31-4F8B-8B67-82E78030A792}" type="pres">
      <dgm:prSet presAssocID="{01DE2101-5957-478C-8AD2-B761819E25A6}" presName="fulcrum" presStyleLbl="alignAccFollowNode1" presStyleIdx="2" presStyleCnt="4" custScaleX="107067" custScaleY="107067" custLinFactNeighborX="-6028" custLinFactNeighborY="19234"/>
      <dgm:spPr/>
    </dgm:pt>
    <dgm:pt modelId="{B09BC79E-8837-4ACB-8085-4A0076FE261C}" type="pres">
      <dgm:prSet presAssocID="{01DE2101-5957-478C-8AD2-B761819E25A6}" presName="balance_00" presStyleLbl="alignAccFollowNode1" presStyleIdx="3" presStyleCnt="4" custScaleX="151211" custScaleY="151211">
        <dgm:presLayoutVars>
          <dgm:bulletEnabled val="1"/>
        </dgm:presLayoutVars>
      </dgm:prSet>
      <dgm:spPr>
        <a:solidFill>
          <a:schemeClr val="accent1">
            <a:lumMod val="75000"/>
            <a:alpha val="90000"/>
          </a:schemeClr>
        </a:solidFill>
      </dgm:spPr>
    </dgm:pt>
  </dgm:ptLst>
  <dgm:cxnLst>
    <dgm:cxn modelId="{3C8BCC5B-423D-497C-9FA5-8D6F6DE381F0}" srcId="{01DE2101-5957-478C-8AD2-B761819E25A6}" destId="{C08C2370-BC26-4894-B978-4370BAC62D52}" srcOrd="1" destOrd="0" parTransId="{59751579-8340-4F13-A070-2EB7F786034F}" sibTransId="{F73B2DC6-915B-4C09-B7FC-669D80A1E9ED}"/>
    <dgm:cxn modelId="{7D469998-33FC-40A6-829C-83D6C7C5A3CE}" type="presOf" srcId="{01DE2101-5957-478C-8AD2-B761819E25A6}" destId="{F720FDC0-C2A7-48A4-BC45-1FCC63429784}" srcOrd="0" destOrd="0" presId="urn:microsoft.com/office/officeart/2005/8/layout/balance1"/>
    <dgm:cxn modelId="{D7ACD226-3521-4C8C-9F98-E19F8B6B7DBA}" srcId="{01DE2101-5957-478C-8AD2-B761819E25A6}" destId="{0B6D638C-D8F5-45D6-BB34-62203396AD97}" srcOrd="0" destOrd="0" parTransId="{B567F04E-F940-4901-B78F-F609E88F0E3C}" sibTransId="{87AADC7C-744E-4F99-8823-997D80774F18}"/>
    <dgm:cxn modelId="{5A4DD266-CA84-4A37-9757-FDB8E2C43EE5}" type="presOf" srcId="{0B6D638C-D8F5-45D6-BB34-62203396AD97}" destId="{508B693D-0284-44E8-88C3-63272C409F89}" srcOrd="0" destOrd="0" presId="urn:microsoft.com/office/officeart/2005/8/layout/balance1"/>
    <dgm:cxn modelId="{8D867423-5FCA-4842-A6D8-F4CD0557B854}" type="presOf" srcId="{C08C2370-BC26-4894-B978-4370BAC62D52}" destId="{42DCB661-F9F1-4062-876A-694824A2B3A9}" srcOrd="0" destOrd="0" presId="urn:microsoft.com/office/officeart/2005/8/layout/balance1"/>
    <dgm:cxn modelId="{0B4464B5-1B8A-4EE4-8203-8D3AAB58C6B4}" type="presParOf" srcId="{F720FDC0-C2A7-48A4-BC45-1FCC63429784}" destId="{B93BB9BE-724D-444E-8E02-9D17C86E1C14}" srcOrd="0" destOrd="0" presId="urn:microsoft.com/office/officeart/2005/8/layout/balance1"/>
    <dgm:cxn modelId="{30E320CB-517E-4507-AB00-9D1829C3BAA5}" type="presParOf" srcId="{F720FDC0-C2A7-48A4-BC45-1FCC63429784}" destId="{FFAAA88C-F958-4E61-97FF-9838DBE3F037}" srcOrd="1" destOrd="0" presId="urn:microsoft.com/office/officeart/2005/8/layout/balance1"/>
    <dgm:cxn modelId="{A7D42F04-4610-4C0A-B506-CF9FE87D1BDD}" type="presParOf" srcId="{FFAAA88C-F958-4E61-97FF-9838DBE3F037}" destId="{508B693D-0284-44E8-88C3-63272C409F89}" srcOrd="0" destOrd="0" presId="urn:microsoft.com/office/officeart/2005/8/layout/balance1"/>
    <dgm:cxn modelId="{2A029931-34D1-48C9-9065-9B6C46F9EBC8}" type="presParOf" srcId="{FFAAA88C-F958-4E61-97FF-9838DBE3F037}" destId="{42DCB661-F9F1-4062-876A-694824A2B3A9}" srcOrd="1" destOrd="0" presId="urn:microsoft.com/office/officeart/2005/8/layout/balance1"/>
    <dgm:cxn modelId="{C50073D2-926F-4311-8202-8102C52951F8}" type="presParOf" srcId="{F720FDC0-C2A7-48A4-BC45-1FCC63429784}" destId="{163BB303-3284-43A6-A786-54A62BEAF09B}" srcOrd="2" destOrd="0" presId="urn:microsoft.com/office/officeart/2005/8/layout/balance1"/>
    <dgm:cxn modelId="{CAC2473D-F354-47B1-9FC2-8951BE8D866A}" type="presParOf" srcId="{163BB303-3284-43A6-A786-54A62BEAF09B}" destId="{1F38137A-53AA-4071-9BCA-4E4EC0A51D8E}" srcOrd="0" destOrd="0" presId="urn:microsoft.com/office/officeart/2005/8/layout/balance1"/>
    <dgm:cxn modelId="{04484A7A-B491-4F95-926F-47C8B20EB3C6}" type="presParOf" srcId="{163BB303-3284-43A6-A786-54A62BEAF09B}" destId="{4C1A400F-2A31-4F8B-8B67-82E78030A792}" srcOrd="1" destOrd="0" presId="urn:microsoft.com/office/officeart/2005/8/layout/balance1"/>
    <dgm:cxn modelId="{0FBDEAF3-3F33-4B24-ADDE-2E744E09D127}" type="presParOf" srcId="{163BB303-3284-43A6-A786-54A62BEAF09B}" destId="{B09BC79E-8837-4ACB-8085-4A0076FE261C}" srcOrd="2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18F9034-F890-4925-BB69-155426B2E9B1}" type="doc">
      <dgm:prSet loTypeId="urn:microsoft.com/office/officeart/2005/8/layout/equation2" loCatId="relationship" qsTypeId="urn:microsoft.com/office/officeart/2005/8/quickstyle/simple1" qsCatId="simple" csTypeId="urn:microsoft.com/office/officeart/2005/8/colors/colorful3" csCatId="colorful" phldr="1"/>
      <dgm:spPr/>
    </dgm:pt>
    <dgm:pt modelId="{439C2E53-9738-46F0-9603-64786E39D40A}">
      <dgm:prSet phldrT="[Text]"/>
      <dgm:spPr/>
      <dgm:t>
        <a:bodyPr/>
        <a:lstStyle/>
        <a:p>
          <a:r>
            <a:rPr lang="en-US" b="1" dirty="0" smtClean="0"/>
            <a:t>Compensation and Benefits </a:t>
          </a:r>
        </a:p>
      </dgm:t>
    </dgm:pt>
    <dgm:pt modelId="{809E7292-E446-4B81-9AD8-8B8EBBAD8806}" type="parTrans" cxnId="{CDD3AC47-7558-4593-9F9F-E72161AEF018}">
      <dgm:prSet/>
      <dgm:spPr/>
      <dgm:t>
        <a:bodyPr/>
        <a:lstStyle/>
        <a:p>
          <a:endParaRPr lang="en-US"/>
        </a:p>
      </dgm:t>
    </dgm:pt>
    <dgm:pt modelId="{AF654710-7996-4D9F-85EE-55C7A75D5611}" type="sibTrans" cxnId="{CDD3AC47-7558-4593-9F9F-E72161AEF018}">
      <dgm:prSet/>
      <dgm:spPr/>
      <dgm:t>
        <a:bodyPr/>
        <a:lstStyle/>
        <a:p>
          <a:endParaRPr lang="en-US" dirty="0"/>
        </a:p>
      </dgm:t>
    </dgm:pt>
    <dgm:pt modelId="{456F469F-E8F6-4F8E-988D-24FF6A5525F5}">
      <dgm:prSet phldrT="[Text]" custT="1"/>
      <dgm:spPr/>
      <dgm:t>
        <a:bodyPr/>
        <a:lstStyle/>
        <a:p>
          <a:r>
            <a:rPr lang="en-US" sz="1800" b="1" dirty="0" smtClean="0"/>
            <a:t>Public Safety Increases</a:t>
          </a:r>
          <a:endParaRPr lang="en-US" sz="1800" b="1" dirty="0"/>
        </a:p>
      </dgm:t>
    </dgm:pt>
    <dgm:pt modelId="{B6170FF7-0180-459E-AB6B-7E89009EDDDE}" type="parTrans" cxnId="{80689829-BB21-4F01-86BD-340345D57DF8}">
      <dgm:prSet/>
      <dgm:spPr/>
      <dgm:t>
        <a:bodyPr/>
        <a:lstStyle/>
        <a:p>
          <a:endParaRPr lang="en-US"/>
        </a:p>
      </dgm:t>
    </dgm:pt>
    <dgm:pt modelId="{44C3DA0B-0E94-4CAC-A039-9C5BCAA19C57}" type="sibTrans" cxnId="{80689829-BB21-4F01-86BD-340345D57DF8}">
      <dgm:prSet/>
      <dgm:spPr/>
      <dgm:t>
        <a:bodyPr/>
        <a:lstStyle/>
        <a:p>
          <a:endParaRPr lang="en-US" dirty="0"/>
        </a:p>
      </dgm:t>
    </dgm:pt>
    <dgm:pt modelId="{6FB56F9B-87BC-4616-9535-DEC973DE2D91}">
      <dgm:prSet phldrT="[Text]"/>
      <dgm:spPr/>
      <dgm:t>
        <a:bodyPr/>
        <a:lstStyle/>
        <a:p>
          <a:r>
            <a:rPr lang="en-US" dirty="0" smtClean="0"/>
            <a:t>78% of total General Fund Increase</a:t>
          </a:r>
          <a:endParaRPr lang="en-US" dirty="0"/>
        </a:p>
      </dgm:t>
    </dgm:pt>
    <dgm:pt modelId="{A4AC2C13-DB04-4249-AFA6-A4904D5443CF}" type="parTrans" cxnId="{CF2CD1F2-F38C-4BCA-ADAE-394B4206E6F0}">
      <dgm:prSet/>
      <dgm:spPr/>
      <dgm:t>
        <a:bodyPr/>
        <a:lstStyle/>
        <a:p>
          <a:endParaRPr lang="en-US"/>
        </a:p>
      </dgm:t>
    </dgm:pt>
    <dgm:pt modelId="{4751066D-352D-48E6-95C0-C8F8B7C77909}" type="sibTrans" cxnId="{CF2CD1F2-F38C-4BCA-ADAE-394B4206E6F0}">
      <dgm:prSet/>
      <dgm:spPr/>
      <dgm:t>
        <a:bodyPr/>
        <a:lstStyle/>
        <a:p>
          <a:endParaRPr lang="en-US"/>
        </a:p>
      </dgm:t>
    </dgm:pt>
    <dgm:pt modelId="{B2C405C8-C282-4EDB-B481-F65384AF366B}" type="pres">
      <dgm:prSet presAssocID="{118F9034-F890-4925-BB69-155426B2E9B1}" presName="Name0" presStyleCnt="0">
        <dgm:presLayoutVars>
          <dgm:dir/>
          <dgm:resizeHandles val="exact"/>
        </dgm:presLayoutVars>
      </dgm:prSet>
      <dgm:spPr/>
    </dgm:pt>
    <dgm:pt modelId="{3D22D77E-F881-40D3-8558-C5C7124216B9}" type="pres">
      <dgm:prSet presAssocID="{118F9034-F890-4925-BB69-155426B2E9B1}" presName="vNodes" presStyleCnt="0"/>
      <dgm:spPr/>
    </dgm:pt>
    <dgm:pt modelId="{50163C0D-8E4A-4063-A5BF-EF67F5513712}" type="pres">
      <dgm:prSet presAssocID="{439C2E53-9738-46F0-9603-64786E39D40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45F7AF-602D-4DFB-9605-444C34C42A55}" type="pres">
      <dgm:prSet presAssocID="{AF654710-7996-4D9F-85EE-55C7A75D5611}" presName="spacerT" presStyleCnt="0"/>
      <dgm:spPr/>
    </dgm:pt>
    <dgm:pt modelId="{A3546095-BE2E-4357-BB8E-A38B26AE6F94}" type="pres">
      <dgm:prSet presAssocID="{AF654710-7996-4D9F-85EE-55C7A75D5611}" presName="sibTrans" presStyleLbl="sibTrans2D1" presStyleIdx="0" presStyleCnt="2"/>
      <dgm:spPr/>
      <dgm:t>
        <a:bodyPr/>
        <a:lstStyle/>
        <a:p>
          <a:endParaRPr lang="en-US"/>
        </a:p>
      </dgm:t>
    </dgm:pt>
    <dgm:pt modelId="{D9F07990-6748-4EE5-A6D7-315F1BE6718A}" type="pres">
      <dgm:prSet presAssocID="{AF654710-7996-4D9F-85EE-55C7A75D5611}" presName="spacerB" presStyleCnt="0"/>
      <dgm:spPr/>
    </dgm:pt>
    <dgm:pt modelId="{B26EB183-5130-4A11-9BB1-E61E53E87BFF}" type="pres">
      <dgm:prSet presAssocID="{456F469F-E8F6-4F8E-988D-24FF6A5525F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47E9D4-41E2-480A-9418-002DEBF7327C}" type="pres">
      <dgm:prSet presAssocID="{118F9034-F890-4925-BB69-155426B2E9B1}" presName="sibTransLast" presStyleLbl="sibTrans2D1" presStyleIdx="1" presStyleCnt="2"/>
      <dgm:spPr/>
      <dgm:t>
        <a:bodyPr/>
        <a:lstStyle/>
        <a:p>
          <a:endParaRPr lang="en-US"/>
        </a:p>
      </dgm:t>
    </dgm:pt>
    <dgm:pt modelId="{95DE5D34-1045-4CA3-A20E-A36D7165AE32}" type="pres">
      <dgm:prSet presAssocID="{118F9034-F890-4925-BB69-155426B2E9B1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371F5243-1DAF-470A-8C39-DFF72931BB60}" type="pres">
      <dgm:prSet presAssocID="{118F9034-F890-4925-BB69-155426B2E9B1}" presName="lastNode" presStyleLbl="node1" presStyleIdx="2" presStyleCnt="3" custScaleX="81176" custScaleY="851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7AADE45-51B1-447F-8036-9FABD8F2AC3B}" type="presOf" srcId="{44C3DA0B-0E94-4CAC-A039-9C5BCAA19C57}" destId="{5047E9D4-41E2-480A-9418-002DEBF7327C}" srcOrd="0" destOrd="0" presId="urn:microsoft.com/office/officeart/2005/8/layout/equation2"/>
    <dgm:cxn modelId="{CDD3AC47-7558-4593-9F9F-E72161AEF018}" srcId="{118F9034-F890-4925-BB69-155426B2E9B1}" destId="{439C2E53-9738-46F0-9603-64786E39D40A}" srcOrd="0" destOrd="0" parTransId="{809E7292-E446-4B81-9AD8-8B8EBBAD8806}" sibTransId="{AF654710-7996-4D9F-85EE-55C7A75D5611}"/>
    <dgm:cxn modelId="{B745DDB4-6323-486C-B7F0-8D8807FFED8C}" type="presOf" srcId="{118F9034-F890-4925-BB69-155426B2E9B1}" destId="{B2C405C8-C282-4EDB-B481-F65384AF366B}" srcOrd="0" destOrd="0" presId="urn:microsoft.com/office/officeart/2005/8/layout/equation2"/>
    <dgm:cxn modelId="{23DCEF40-2145-4E8A-BBE5-20826DB38850}" type="presOf" srcId="{6FB56F9B-87BC-4616-9535-DEC973DE2D91}" destId="{371F5243-1DAF-470A-8C39-DFF72931BB60}" srcOrd="0" destOrd="0" presId="urn:microsoft.com/office/officeart/2005/8/layout/equation2"/>
    <dgm:cxn modelId="{B3E0B538-9E5B-46A3-879B-83C9E6DE64A5}" type="presOf" srcId="{456F469F-E8F6-4F8E-988D-24FF6A5525F5}" destId="{B26EB183-5130-4A11-9BB1-E61E53E87BFF}" srcOrd="0" destOrd="0" presId="urn:microsoft.com/office/officeart/2005/8/layout/equation2"/>
    <dgm:cxn modelId="{CF2CD1F2-F38C-4BCA-ADAE-394B4206E6F0}" srcId="{118F9034-F890-4925-BB69-155426B2E9B1}" destId="{6FB56F9B-87BC-4616-9535-DEC973DE2D91}" srcOrd="2" destOrd="0" parTransId="{A4AC2C13-DB04-4249-AFA6-A4904D5443CF}" sibTransId="{4751066D-352D-48E6-95C0-C8F8B7C77909}"/>
    <dgm:cxn modelId="{A642711B-D26C-43F8-B644-6B3CA9BE1330}" type="presOf" srcId="{AF654710-7996-4D9F-85EE-55C7A75D5611}" destId="{A3546095-BE2E-4357-BB8E-A38B26AE6F94}" srcOrd="0" destOrd="0" presId="urn:microsoft.com/office/officeart/2005/8/layout/equation2"/>
    <dgm:cxn modelId="{2FA1680B-B314-4B56-95F9-27CBC524B3B6}" type="presOf" srcId="{44C3DA0B-0E94-4CAC-A039-9C5BCAA19C57}" destId="{95DE5D34-1045-4CA3-A20E-A36D7165AE32}" srcOrd="1" destOrd="0" presId="urn:microsoft.com/office/officeart/2005/8/layout/equation2"/>
    <dgm:cxn modelId="{80689829-BB21-4F01-86BD-340345D57DF8}" srcId="{118F9034-F890-4925-BB69-155426B2E9B1}" destId="{456F469F-E8F6-4F8E-988D-24FF6A5525F5}" srcOrd="1" destOrd="0" parTransId="{B6170FF7-0180-459E-AB6B-7E89009EDDDE}" sibTransId="{44C3DA0B-0E94-4CAC-A039-9C5BCAA19C57}"/>
    <dgm:cxn modelId="{1E6E8F20-8F3F-4FE2-94DE-F6E0B043811E}" type="presOf" srcId="{439C2E53-9738-46F0-9603-64786E39D40A}" destId="{50163C0D-8E4A-4063-A5BF-EF67F5513712}" srcOrd="0" destOrd="0" presId="urn:microsoft.com/office/officeart/2005/8/layout/equation2"/>
    <dgm:cxn modelId="{83A861CD-7DC9-44C1-8C3D-C06AABC04E0D}" type="presParOf" srcId="{B2C405C8-C282-4EDB-B481-F65384AF366B}" destId="{3D22D77E-F881-40D3-8558-C5C7124216B9}" srcOrd="0" destOrd="0" presId="urn:microsoft.com/office/officeart/2005/8/layout/equation2"/>
    <dgm:cxn modelId="{1805371F-C989-42A3-B41A-4C2007B77AB4}" type="presParOf" srcId="{3D22D77E-F881-40D3-8558-C5C7124216B9}" destId="{50163C0D-8E4A-4063-A5BF-EF67F5513712}" srcOrd="0" destOrd="0" presId="urn:microsoft.com/office/officeart/2005/8/layout/equation2"/>
    <dgm:cxn modelId="{A8082607-3172-4165-BD18-BD788441AE71}" type="presParOf" srcId="{3D22D77E-F881-40D3-8558-C5C7124216B9}" destId="{E245F7AF-602D-4DFB-9605-444C34C42A55}" srcOrd="1" destOrd="0" presId="urn:microsoft.com/office/officeart/2005/8/layout/equation2"/>
    <dgm:cxn modelId="{C845B448-5332-4C13-85BE-3B662BE2F356}" type="presParOf" srcId="{3D22D77E-F881-40D3-8558-C5C7124216B9}" destId="{A3546095-BE2E-4357-BB8E-A38B26AE6F94}" srcOrd="2" destOrd="0" presId="urn:microsoft.com/office/officeart/2005/8/layout/equation2"/>
    <dgm:cxn modelId="{31F32093-D584-48AE-8B07-B4D46EEEF438}" type="presParOf" srcId="{3D22D77E-F881-40D3-8558-C5C7124216B9}" destId="{D9F07990-6748-4EE5-A6D7-315F1BE6718A}" srcOrd="3" destOrd="0" presId="urn:microsoft.com/office/officeart/2005/8/layout/equation2"/>
    <dgm:cxn modelId="{E85815F3-2775-4133-A5AD-A8A47C86A437}" type="presParOf" srcId="{3D22D77E-F881-40D3-8558-C5C7124216B9}" destId="{B26EB183-5130-4A11-9BB1-E61E53E87BFF}" srcOrd="4" destOrd="0" presId="urn:microsoft.com/office/officeart/2005/8/layout/equation2"/>
    <dgm:cxn modelId="{B3B44F0B-5D5A-454A-83A3-8C0ADDB6A167}" type="presParOf" srcId="{B2C405C8-C282-4EDB-B481-F65384AF366B}" destId="{5047E9D4-41E2-480A-9418-002DEBF7327C}" srcOrd="1" destOrd="0" presId="urn:microsoft.com/office/officeart/2005/8/layout/equation2"/>
    <dgm:cxn modelId="{62109748-45B6-4EEA-A47C-C5BF6CC425A1}" type="presParOf" srcId="{5047E9D4-41E2-480A-9418-002DEBF7327C}" destId="{95DE5D34-1045-4CA3-A20E-A36D7165AE32}" srcOrd="0" destOrd="0" presId="urn:microsoft.com/office/officeart/2005/8/layout/equation2"/>
    <dgm:cxn modelId="{D2242611-C6F6-481E-9CBE-43AEB21AB0B9}" type="presParOf" srcId="{B2C405C8-C282-4EDB-B481-F65384AF366B}" destId="{371F5243-1DAF-470A-8C39-DFF72931BB60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E407B6D-42AE-4C1F-8D0A-DF8750BCE6AB}" type="doc">
      <dgm:prSet loTypeId="urn:microsoft.com/office/officeart/2005/8/layout/arrow2" loCatId="process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6DA642E-3274-4A9B-BA73-D34D1FCCC640}">
      <dgm:prSet phldrT="[Text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 anchor="ctr"/>
        <a:lstStyle/>
        <a:p>
          <a:pPr algn="ctr"/>
          <a:r>
            <a:rPr lang="en-US" sz="1800" b="1" dirty="0" smtClean="0">
              <a:solidFill>
                <a:schemeClr val="bg1"/>
              </a:solidFill>
              <a:latin typeface="Century Gothic" panose="020B0502020202020204" pitchFamily="34" charset="0"/>
            </a:rPr>
            <a:t>City minimum pay = 60 % of Area Median Income</a:t>
          </a:r>
          <a:endParaRPr lang="en-US" sz="1800" dirty="0">
            <a:solidFill>
              <a:schemeClr val="bg1"/>
            </a:solidFill>
          </a:endParaRPr>
        </a:p>
      </dgm:t>
    </dgm:pt>
    <dgm:pt modelId="{A6C4F551-319B-4116-98B8-278548AD405E}" type="parTrans" cxnId="{0D4D0EAE-275B-45A4-B842-4FD97C492F82}">
      <dgm:prSet/>
      <dgm:spPr/>
      <dgm:t>
        <a:bodyPr/>
        <a:lstStyle/>
        <a:p>
          <a:endParaRPr lang="en-US"/>
        </a:p>
      </dgm:t>
    </dgm:pt>
    <dgm:pt modelId="{367285A0-A95A-4FD6-A8EE-E9CB6E8F54E5}" type="sibTrans" cxnId="{0D4D0EAE-275B-45A4-B842-4FD97C492F82}">
      <dgm:prSet/>
      <dgm:spPr/>
      <dgm:t>
        <a:bodyPr/>
        <a:lstStyle/>
        <a:p>
          <a:endParaRPr lang="en-US"/>
        </a:p>
      </dgm:t>
    </dgm:pt>
    <dgm:pt modelId="{640E6353-4ABD-4159-9DB3-34C5DDD8CF27}">
      <dgm:prSet phldrT="[Text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chemeClr val="accent6">
            <a:lumMod val="75000"/>
          </a:schemeClr>
        </a:solidFill>
      </dgm:spPr>
      <dgm:t>
        <a:bodyPr anchor="ctr"/>
        <a:lstStyle/>
        <a:p>
          <a:pPr algn="ctr"/>
          <a:r>
            <a:rPr lang="en-US" sz="1800" b="1" dirty="0" smtClean="0">
              <a:solidFill>
                <a:schemeClr val="bg1"/>
              </a:solidFill>
              <a:latin typeface="Century Gothic" panose="020B0502020202020204" pitchFamily="34" charset="0"/>
            </a:rPr>
            <a:t>Goal to bring minimum starting pay to $15 per hour by FY 2020</a:t>
          </a:r>
          <a:endParaRPr lang="en-US" sz="1800" b="1" dirty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C38AC4A4-8BF6-41B6-8B0E-B183C96044D4}" type="parTrans" cxnId="{BB5B36D4-3F89-43B2-8448-D132E186FA53}">
      <dgm:prSet/>
      <dgm:spPr/>
      <dgm:t>
        <a:bodyPr/>
        <a:lstStyle/>
        <a:p>
          <a:endParaRPr lang="en-US"/>
        </a:p>
      </dgm:t>
    </dgm:pt>
    <dgm:pt modelId="{119207FD-B3D3-4607-9862-33D83AA2A6AE}" type="sibTrans" cxnId="{BB5B36D4-3F89-43B2-8448-D132E186FA53}">
      <dgm:prSet/>
      <dgm:spPr/>
      <dgm:t>
        <a:bodyPr/>
        <a:lstStyle/>
        <a:p>
          <a:endParaRPr lang="en-US"/>
        </a:p>
      </dgm:t>
    </dgm:pt>
    <dgm:pt modelId="{59955107-231D-4795-A098-A22AD16B4230}" type="pres">
      <dgm:prSet presAssocID="{0E407B6D-42AE-4C1F-8D0A-DF8750BCE6AB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331AC74-BCD0-4A22-AC39-2CDECD2F9A6B}" type="pres">
      <dgm:prSet presAssocID="{0E407B6D-42AE-4C1F-8D0A-DF8750BCE6AB}" presName="arrow" presStyleLbl="bgShp" presStyleIdx="0" presStyleCnt="1" custScaleX="90226" custLinFactNeighborX="-3184" custLinFactNeighborY="-16329"/>
      <dgm:spPr/>
    </dgm:pt>
    <dgm:pt modelId="{B788C642-DCCB-4081-A37C-742A33C002B1}" type="pres">
      <dgm:prSet presAssocID="{0E407B6D-42AE-4C1F-8D0A-DF8750BCE6AB}" presName="arrowDiagram2" presStyleCnt="0"/>
      <dgm:spPr/>
    </dgm:pt>
    <dgm:pt modelId="{EEF277AA-D747-44B5-87BE-037FFEF6BF81}" type="pres">
      <dgm:prSet presAssocID="{F6DA642E-3274-4A9B-BA73-D34D1FCCC640}" presName="bullet2a" presStyleLbl="node1" presStyleIdx="0" presStyleCnt="2" custScaleX="149731" custScaleY="149731" custLinFactX="-19189" custLinFactNeighborX="-100000" custLinFactNeighborY="90419"/>
      <dgm:spPr/>
    </dgm:pt>
    <dgm:pt modelId="{306D8991-F079-48DA-9F58-E9824C560546}" type="pres">
      <dgm:prSet presAssocID="{F6DA642E-3274-4A9B-BA73-D34D1FCCC640}" presName="textBox2a" presStyleLbl="revTx" presStyleIdx="0" presStyleCnt="2" custScaleY="82561" custLinFactNeighborX="-12531" custLinFactNeighborY="291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C6C7C0E7-C0AA-4304-BAC7-5D9D0C8410CD}" type="pres">
      <dgm:prSet presAssocID="{640E6353-4ABD-4159-9DB3-34C5DDD8CF27}" presName="bullet2b" presStyleLbl="node1" presStyleIdx="1" presStyleCnt="2" custLinFactNeighborX="-14385" custLinFactNeighborY="21577"/>
      <dgm:spPr/>
    </dgm:pt>
    <dgm:pt modelId="{EABF2BB1-1B0C-4549-979C-D272819495FD}" type="pres">
      <dgm:prSet presAssocID="{640E6353-4ABD-4159-9DB3-34C5DDD8CF27}" presName="textBox2b" presStyleLbl="revTx" presStyleIdx="1" presStyleCnt="2" custScaleX="114273" custScaleY="57686" custLinFactNeighborX="120" custLinFactNeighborY="-1597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</dgm:ptLst>
  <dgm:cxnLst>
    <dgm:cxn modelId="{4C77C2F8-0B34-476F-AADB-4B766A6C7AFF}" type="presOf" srcId="{0E407B6D-42AE-4C1F-8D0A-DF8750BCE6AB}" destId="{59955107-231D-4795-A098-A22AD16B4230}" srcOrd="0" destOrd="0" presId="urn:microsoft.com/office/officeart/2005/8/layout/arrow2"/>
    <dgm:cxn modelId="{13CE9153-B2C5-47BB-99CD-8277C09C6264}" type="presOf" srcId="{640E6353-4ABD-4159-9DB3-34C5DDD8CF27}" destId="{EABF2BB1-1B0C-4549-979C-D272819495FD}" srcOrd="0" destOrd="0" presId="urn:microsoft.com/office/officeart/2005/8/layout/arrow2"/>
    <dgm:cxn modelId="{0D4D0EAE-275B-45A4-B842-4FD97C492F82}" srcId="{0E407B6D-42AE-4C1F-8D0A-DF8750BCE6AB}" destId="{F6DA642E-3274-4A9B-BA73-D34D1FCCC640}" srcOrd="0" destOrd="0" parTransId="{A6C4F551-319B-4116-98B8-278548AD405E}" sibTransId="{367285A0-A95A-4FD6-A8EE-E9CB6E8F54E5}"/>
    <dgm:cxn modelId="{F199BC40-5BAB-48E0-8FB9-309B6554FA70}" type="presOf" srcId="{F6DA642E-3274-4A9B-BA73-D34D1FCCC640}" destId="{306D8991-F079-48DA-9F58-E9824C560546}" srcOrd="0" destOrd="0" presId="urn:microsoft.com/office/officeart/2005/8/layout/arrow2"/>
    <dgm:cxn modelId="{BB5B36D4-3F89-43B2-8448-D132E186FA53}" srcId="{0E407B6D-42AE-4C1F-8D0A-DF8750BCE6AB}" destId="{640E6353-4ABD-4159-9DB3-34C5DDD8CF27}" srcOrd="1" destOrd="0" parTransId="{C38AC4A4-8BF6-41B6-8B0E-B183C96044D4}" sibTransId="{119207FD-B3D3-4607-9862-33D83AA2A6AE}"/>
    <dgm:cxn modelId="{268E3885-2786-49F1-B5C8-FD2C23660E4E}" type="presParOf" srcId="{59955107-231D-4795-A098-A22AD16B4230}" destId="{E331AC74-BCD0-4A22-AC39-2CDECD2F9A6B}" srcOrd="0" destOrd="0" presId="urn:microsoft.com/office/officeart/2005/8/layout/arrow2"/>
    <dgm:cxn modelId="{C3E5E1DF-AED0-4AAE-9787-7BCA1272D32D}" type="presParOf" srcId="{59955107-231D-4795-A098-A22AD16B4230}" destId="{B788C642-DCCB-4081-A37C-742A33C002B1}" srcOrd="1" destOrd="0" presId="urn:microsoft.com/office/officeart/2005/8/layout/arrow2"/>
    <dgm:cxn modelId="{65BAC92D-21B9-4D82-8B2D-AC1D58F02B7F}" type="presParOf" srcId="{B788C642-DCCB-4081-A37C-742A33C002B1}" destId="{EEF277AA-D747-44B5-87BE-037FFEF6BF81}" srcOrd="0" destOrd="0" presId="urn:microsoft.com/office/officeart/2005/8/layout/arrow2"/>
    <dgm:cxn modelId="{7B2BEC85-C1D1-4876-989B-7E0A68922C3B}" type="presParOf" srcId="{B788C642-DCCB-4081-A37C-742A33C002B1}" destId="{306D8991-F079-48DA-9F58-E9824C560546}" srcOrd="1" destOrd="0" presId="urn:microsoft.com/office/officeart/2005/8/layout/arrow2"/>
    <dgm:cxn modelId="{9D7B5B68-9792-40D6-B41B-4BFD5165FE57}" type="presParOf" srcId="{B788C642-DCCB-4081-A37C-742A33C002B1}" destId="{C6C7C0E7-C0AA-4304-BAC7-5D9D0C8410CD}" srcOrd="2" destOrd="0" presId="urn:microsoft.com/office/officeart/2005/8/layout/arrow2"/>
    <dgm:cxn modelId="{D20F7216-7BE3-4D35-8417-A4C68CBA9F5F}" type="presParOf" srcId="{B788C642-DCCB-4081-A37C-742A33C002B1}" destId="{EABF2BB1-1B0C-4549-979C-D272819495FD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FE88C9-3069-4366-AA1F-A0E918D43686}">
      <dsp:nvSpPr>
        <dsp:cNvPr id="0" name=""/>
        <dsp:cNvSpPr/>
      </dsp:nvSpPr>
      <dsp:spPr>
        <a:xfrm>
          <a:off x="0" y="-22178"/>
          <a:ext cx="8961119" cy="264137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6D7223-3B90-4C03-B660-00E9E319D5F1}">
      <dsp:nvSpPr>
        <dsp:cNvPr id="0" name=""/>
        <dsp:cNvSpPr/>
      </dsp:nvSpPr>
      <dsp:spPr>
        <a:xfrm>
          <a:off x="294168" y="401288"/>
          <a:ext cx="1957794" cy="182843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FF810C-E05F-4E04-B017-5DD9BD25C881}">
      <dsp:nvSpPr>
        <dsp:cNvPr id="0" name=""/>
        <dsp:cNvSpPr/>
      </dsp:nvSpPr>
      <dsp:spPr>
        <a:xfrm rot="10800000">
          <a:off x="271301" y="2530331"/>
          <a:ext cx="1957794" cy="3047388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u="sng" kern="1200" dirty="0" smtClean="0"/>
            <a:t>Tourism is on the rise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5.9 % increase in tourism revenues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124,000 area jobs are provided by the hospitality industry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$6.5 billion estimated in annual visitor spending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 rot="10800000">
        <a:off x="331510" y="2530331"/>
        <a:ext cx="1837376" cy="2987179"/>
      </dsp:txXfrm>
    </dsp:sp>
    <dsp:sp modelId="{C7D45C3E-10EE-4895-9770-545A75B3F93C}">
      <dsp:nvSpPr>
        <dsp:cNvPr id="0" name=""/>
        <dsp:cNvSpPr/>
      </dsp:nvSpPr>
      <dsp:spPr>
        <a:xfrm>
          <a:off x="2424875" y="369455"/>
          <a:ext cx="1957794" cy="182843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58C353-57A5-4D5F-9920-5BCF8DEDCDB9}">
      <dsp:nvSpPr>
        <dsp:cNvPr id="0" name=""/>
        <dsp:cNvSpPr/>
      </dsp:nvSpPr>
      <dsp:spPr>
        <a:xfrm rot="10800000">
          <a:off x="2424875" y="2530331"/>
          <a:ext cx="1957794" cy="3047388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u="sng" kern="1200" dirty="0" smtClean="0"/>
            <a:t>Construction is booming</a:t>
          </a:r>
          <a:endParaRPr lang="en-US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Over the last 5 years: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Additional 11 million square feet in commercial space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24,000 new multi-family units </a:t>
          </a:r>
          <a:endParaRPr lang="en-US" sz="1400" b="1" kern="1200" dirty="0"/>
        </a:p>
      </dsp:txBody>
      <dsp:txXfrm rot="10800000">
        <a:off x="2485084" y="2530331"/>
        <a:ext cx="1837376" cy="2987179"/>
      </dsp:txXfrm>
    </dsp:sp>
    <dsp:sp modelId="{EF7CF076-D8FD-436F-81AC-4C28CFE9BAC6}">
      <dsp:nvSpPr>
        <dsp:cNvPr id="0" name=""/>
        <dsp:cNvSpPr/>
      </dsp:nvSpPr>
      <dsp:spPr>
        <a:xfrm>
          <a:off x="4578449" y="408501"/>
          <a:ext cx="1957794" cy="17503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89A7F1-69A9-419A-91C3-95EA012A7B84}">
      <dsp:nvSpPr>
        <dsp:cNvPr id="0" name=""/>
        <dsp:cNvSpPr/>
      </dsp:nvSpPr>
      <dsp:spPr>
        <a:xfrm rot="10800000">
          <a:off x="4578449" y="2530331"/>
          <a:ext cx="1957794" cy="3047388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u="sng" kern="1200" dirty="0" smtClean="0"/>
            <a:t>Residential real-estate market is recovering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7.8 %  growth rate in median home sales price over the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 last five years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6.9% increase in new home listings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year over year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15.7% increase in pending home sales  year over year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 rot="10800000">
        <a:off x="4638658" y="2530331"/>
        <a:ext cx="1837376" cy="2987179"/>
      </dsp:txXfrm>
    </dsp:sp>
    <dsp:sp modelId="{158330B0-4507-4BA9-9A70-408761ED0658}">
      <dsp:nvSpPr>
        <dsp:cNvPr id="0" name=""/>
        <dsp:cNvSpPr/>
      </dsp:nvSpPr>
      <dsp:spPr>
        <a:xfrm>
          <a:off x="6732023" y="369455"/>
          <a:ext cx="1957794" cy="182843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4C2B8C-2AC8-450D-8D85-497548EF3558}">
      <dsp:nvSpPr>
        <dsp:cNvPr id="0" name=""/>
        <dsp:cNvSpPr/>
      </dsp:nvSpPr>
      <dsp:spPr>
        <a:xfrm rot="10800000">
          <a:off x="6732023" y="2530331"/>
          <a:ext cx="1957794" cy="3047388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u="sng" kern="1200" dirty="0" smtClean="0"/>
            <a:t>Jobs and wages are trending up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Over the last 5 years: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3.8% average annual increase in employment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5.5% average annual increase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in-commuters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dirty="0" smtClean="0"/>
            <a:t>Average annual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dirty="0" smtClean="0"/>
            <a:t> wages increased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dirty="0" smtClean="0"/>
            <a:t> 0.9%                                                                                    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 rot="10800000">
        <a:off x="6792232" y="2530331"/>
        <a:ext cx="1837376" cy="29871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8B693D-0284-44E8-88C3-63272C409F89}">
      <dsp:nvSpPr>
        <dsp:cNvPr id="0" name=""/>
        <dsp:cNvSpPr/>
      </dsp:nvSpPr>
      <dsp:spPr>
        <a:xfrm>
          <a:off x="2515102" y="1864127"/>
          <a:ext cx="2269392" cy="1714921"/>
        </a:xfrm>
        <a:prstGeom prst="roundRect">
          <a:avLst>
            <a:gd name="adj" fmla="val 10000"/>
          </a:avLst>
        </a:prstGeom>
        <a:solidFill>
          <a:schemeClr val="accent3">
            <a:lumMod val="75000"/>
            <a:lumOff val="25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bg1"/>
              </a:solidFill>
              <a:latin typeface="Century Gothic" panose="020B0502020202020204" pitchFamily="34" charset="0"/>
            </a:rPr>
            <a:t>Expenditures</a:t>
          </a:r>
          <a:br>
            <a:rPr lang="en-US" sz="2400" b="1" kern="1200" dirty="0" smtClean="0">
              <a:solidFill>
                <a:schemeClr val="bg1"/>
              </a:solidFill>
              <a:latin typeface="Century Gothic" panose="020B0502020202020204" pitchFamily="34" charset="0"/>
            </a:rPr>
          </a:br>
          <a:r>
            <a:rPr lang="en-US" sz="2400" b="1" kern="1200" dirty="0" smtClean="0">
              <a:solidFill>
                <a:schemeClr val="bg1"/>
              </a:solidFill>
              <a:latin typeface="Century Gothic" panose="020B0502020202020204" pitchFamily="34" charset="0"/>
            </a:rPr>
            <a:t>$2.39 Billion</a:t>
          </a:r>
          <a:endParaRPr lang="en-US" sz="2400" b="1" kern="1200" dirty="0">
            <a:solidFill>
              <a:schemeClr val="bg1"/>
            </a:solidFill>
            <a:latin typeface="Century Gothic" panose="020B0502020202020204" pitchFamily="34" charset="0"/>
          </a:endParaRPr>
        </a:p>
      </dsp:txBody>
      <dsp:txXfrm>
        <a:off x="2565330" y="1914355"/>
        <a:ext cx="2168936" cy="1614465"/>
      </dsp:txXfrm>
    </dsp:sp>
    <dsp:sp modelId="{42DCB661-F9F1-4062-876A-694824A2B3A9}">
      <dsp:nvSpPr>
        <dsp:cNvPr id="0" name=""/>
        <dsp:cNvSpPr/>
      </dsp:nvSpPr>
      <dsp:spPr>
        <a:xfrm>
          <a:off x="5821341" y="1864131"/>
          <a:ext cx="2269392" cy="1714896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2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bg1"/>
              </a:solidFill>
              <a:latin typeface="Century Gothic" panose="020B0502020202020204" pitchFamily="34" charset="0"/>
            </a:rPr>
            <a:t>Revenues</a:t>
          </a:r>
          <a:br>
            <a:rPr lang="en-US" sz="2400" b="1" kern="1200" dirty="0" smtClean="0">
              <a:solidFill>
                <a:schemeClr val="bg1"/>
              </a:solidFill>
              <a:latin typeface="Century Gothic" panose="020B0502020202020204" pitchFamily="34" charset="0"/>
            </a:rPr>
          </a:br>
          <a:r>
            <a:rPr lang="en-US" sz="2400" b="1" kern="1200" dirty="0" smtClean="0">
              <a:solidFill>
                <a:schemeClr val="bg1"/>
              </a:solidFill>
              <a:latin typeface="Century Gothic" panose="020B0502020202020204" pitchFamily="34" charset="0"/>
            </a:rPr>
            <a:t>$2.39 Billion</a:t>
          </a:r>
          <a:endParaRPr lang="en-US" sz="2400" b="1" kern="1200" dirty="0">
            <a:solidFill>
              <a:schemeClr val="bg1"/>
            </a:solidFill>
            <a:latin typeface="Century Gothic" panose="020B0502020202020204" pitchFamily="34" charset="0"/>
          </a:endParaRPr>
        </a:p>
      </dsp:txBody>
      <dsp:txXfrm>
        <a:off x="5871569" y="1914359"/>
        <a:ext cx="2168936" cy="1614440"/>
      </dsp:txXfrm>
    </dsp:sp>
    <dsp:sp modelId="{4C1A400F-2A31-4F8B-8B67-82E78030A792}">
      <dsp:nvSpPr>
        <dsp:cNvPr id="0" name=""/>
        <dsp:cNvSpPr/>
      </dsp:nvSpPr>
      <dsp:spPr>
        <a:xfrm>
          <a:off x="4910820" y="3814609"/>
          <a:ext cx="687690" cy="687690"/>
        </a:xfrm>
        <a:prstGeom prst="triangl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9BC79E-8837-4ACB-8085-4A0076FE261C}">
      <dsp:nvSpPr>
        <dsp:cNvPr id="0" name=""/>
        <dsp:cNvSpPr/>
      </dsp:nvSpPr>
      <dsp:spPr>
        <a:xfrm>
          <a:off x="2379702" y="3501732"/>
          <a:ext cx="5827362" cy="393670"/>
        </a:xfrm>
        <a:prstGeom prst="rect">
          <a:avLst/>
        </a:prstGeom>
        <a:solidFill>
          <a:schemeClr val="accent1">
            <a:lumMod val="75000"/>
            <a:alpha val="9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8B693D-0284-44E8-88C3-63272C409F89}">
      <dsp:nvSpPr>
        <dsp:cNvPr id="0" name=""/>
        <dsp:cNvSpPr/>
      </dsp:nvSpPr>
      <dsp:spPr>
        <a:xfrm>
          <a:off x="2150812" y="2108553"/>
          <a:ext cx="2566956" cy="1939783"/>
        </a:xfrm>
        <a:prstGeom prst="roundRect">
          <a:avLst>
            <a:gd name="adj" fmla="val 10000"/>
          </a:avLst>
        </a:prstGeom>
        <a:solidFill>
          <a:schemeClr val="tx1">
            <a:lumMod val="60000"/>
            <a:lumOff val="4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bg1"/>
              </a:solidFill>
              <a:latin typeface="Century Gothic" panose="020B0502020202020204" pitchFamily="34" charset="0"/>
            </a:rPr>
            <a:t>Expenditures</a:t>
          </a:r>
          <a:br>
            <a:rPr lang="en-US" sz="2400" b="1" kern="1200" dirty="0" smtClean="0">
              <a:solidFill>
                <a:schemeClr val="bg1"/>
              </a:solidFill>
              <a:latin typeface="Century Gothic" panose="020B0502020202020204" pitchFamily="34" charset="0"/>
            </a:rPr>
          </a:br>
          <a:r>
            <a:rPr lang="en-US" sz="2400" b="1" kern="1200" dirty="0" smtClean="0">
              <a:solidFill>
                <a:schemeClr val="bg1"/>
              </a:solidFill>
              <a:latin typeface="Century Gothic" panose="020B0502020202020204" pitchFamily="34" charset="0"/>
            </a:rPr>
            <a:t>$668.5 Million</a:t>
          </a:r>
          <a:endParaRPr lang="en-US" sz="2400" b="1" kern="1200" dirty="0">
            <a:solidFill>
              <a:schemeClr val="bg1"/>
            </a:solidFill>
            <a:latin typeface="Century Gothic" panose="020B0502020202020204" pitchFamily="34" charset="0"/>
          </a:endParaRPr>
        </a:p>
      </dsp:txBody>
      <dsp:txXfrm>
        <a:off x="2207626" y="2165367"/>
        <a:ext cx="2453328" cy="1826155"/>
      </dsp:txXfrm>
    </dsp:sp>
    <dsp:sp modelId="{42DCB661-F9F1-4062-876A-694824A2B3A9}">
      <dsp:nvSpPr>
        <dsp:cNvPr id="0" name=""/>
        <dsp:cNvSpPr/>
      </dsp:nvSpPr>
      <dsp:spPr>
        <a:xfrm>
          <a:off x="5890568" y="2108558"/>
          <a:ext cx="2566956" cy="1939754"/>
        </a:xfrm>
        <a:prstGeom prst="roundRect">
          <a:avLst>
            <a:gd name="adj" fmla="val 10000"/>
          </a:avLst>
        </a:prstGeom>
        <a:solidFill>
          <a:schemeClr val="accent3">
            <a:lumMod val="75000"/>
            <a:lumOff val="25000"/>
            <a:alpha val="90000"/>
          </a:schemeClr>
        </a:solidFill>
        <a:ln w="12700" cap="flat" cmpd="sng" algn="ctr">
          <a:solidFill>
            <a:schemeClr val="accent2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bg1"/>
              </a:solidFill>
              <a:latin typeface="Century Gothic" panose="020B0502020202020204" pitchFamily="34" charset="0"/>
            </a:rPr>
            <a:t>Revenues</a:t>
          </a:r>
          <a:br>
            <a:rPr lang="en-US" sz="2400" b="1" kern="1200" dirty="0" smtClean="0">
              <a:solidFill>
                <a:schemeClr val="bg1"/>
              </a:solidFill>
              <a:latin typeface="Century Gothic" panose="020B0502020202020204" pitchFamily="34" charset="0"/>
            </a:rPr>
          </a:br>
          <a:r>
            <a:rPr lang="en-US" sz="2400" b="1" kern="1200" dirty="0" smtClean="0">
              <a:solidFill>
                <a:schemeClr val="bg1"/>
              </a:solidFill>
              <a:latin typeface="Century Gothic" panose="020B0502020202020204" pitchFamily="34" charset="0"/>
            </a:rPr>
            <a:t>$668.5 Million</a:t>
          </a:r>
          <a:endParaRPr lang="en-US" sz="2400" b="1" kern="1200" dirty="0">
            <a:solidFill>
              <a:schemeClr val="bg1"/>
            </a:solidFill>
            <a:latin typeface="Century Gothic" panose="020B0502020202020204" pitchFamily="34" charset="0"/>
          </a:endParaRPr>
        </a:p>
      </dsp:txBody>
      <dsp:txXfrm>
        <a:off x="5947381" y="2165371"/>
        <a:ext cx="2453330" cy="1826128"/>
      </dsp:txXfrm>
    </dsp:sp>
    <dsp:sp modelId="{4C1A400F-2A31-4F8B-8B67-82E78030A792}">
      <dsp:nvSpPr>
        <dsp:cNvPr id="0" name=""/>
        <dsp:cNvSpPr/>
      </dsp:nvSpPr>
      <dsp:spPr>
        <a:xfrm>
          <a:off x="4860659" y="4314783"/>
          <a:ext cx="777860" cy="777860"/>
        </a:xfrm>
        <a:prstGeom prst="triangl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9BC79E-8837-4ACB-8085-4A0076FE261C}">
      <dsp:nvSpPr>
        <dsp:cNvPr id="0" name=""/>
        <dsp:cNvSpPr/>
      </dsp:nvSpPr>
      <dsp:spPr>
        <a:xfrm>
          <a:off x="1997658" y="3960882"/>
          <a:ext cx="6591450" cy="445289"/>
        </a:xfrm>
        <a:prstGeom prst="rect">
          <a:avLst/>
        </a:prstGeom>
        <a:solidFill>
          <a:schemeClr val="accent1">
            <a:lumMod val="75000"/>
            <a:alpha val="9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63C0D-8E4A-4063-A5BF-EF67F5513712}">
      <dsp:nvSpPr>
        <dsp:cNvPr id="0" name=""/>
        <dsp:cNvSpPr/>
      </dsp:nvSpPr>
      <dsp:spPr>
        <a:xfrm>
          <a:off x="921681" y="260"/>
          <a:ext cx="1722799" cy="172279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Compensation and Benefits </a:t>
          </a:r>
        </a:p>
      </dsp:txBody>
      <dsp:txXfrm>
        <a:off x="1173979" y="252558"/>
        <a:ext cx="1218203" cy="1218203"/>
      </dsp:txXfrm>
    </dsp:sp>
    <dsp:sp modelId="{A3546095-BE2E-4357-BB8E-A38B26AE6F94}">
      <dsp:nvSpPr>
        <dsp:cNvPr id="0" name=""/>
        <dsp:cNvSpPr/>
      </dsp:nvSpPr>
      <dsp:spPr>
        <a:xfrm>
          <a:off x="1283469" y="1862951"/>
          <a:ext cx="999223" cy="999223"/>
        </a:xfrm>
        <a:prstGeom prst="mathPlus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>
        <a:off x="1415916" y="2245054"/>
        <a:ext cx="734329" cy="235017"/>
      </dsp:txXfrm>
    </dsp:sp>
    <dsp:sp modelId="{B26EB183-5130-4A11-9BB1-E61E53E87BFF}">
      <dsp:nvSpPr>
        <dsp:cNvPr id="0" name=""/>
        <dsp:cNvSpPr/>
      </dsp:nvSpPr>
      <dsp:spPr>
        <a:xfrm>
          <a:off x="921681" y="3002066"/>
          <a:ext cx="1722799" cy="1722799"/>
        </a:xfrm>
        <a:prstGeom prst="ellipse">
          <a:avLst/>
        </a:prstGeom>
        <a:solidFill>
          <a:schemeClr val="accent3">
            <a:hueOff val="626672"/>
            <a:satOff val="-2431"/>
            <a:lumOff val="110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Public Safety Increases</a:t>
          </a:r>
          <a:endParaRPr lang="en-US" sz="1800" b="1" kern="1200" dirty="0"/>
        </a:p>
      </dsp:txBody>
      <dsp:txXfrm>
        <a:off x="1173979" y="3254364"/>
        <a:ext cx="1218203" cy="1218203"/>
      </dsp:txXfrm>
    </dsp:sp>
    <dsp:sp modelId="{5047E9D4-41E2-480A-9418-002DEBF7327C}">
      <dsp:nvSpPr>
        <dsp:cNvPr id="0" name=""/>
        <dsp:cNvSpPr/>
      </dsp:nvSpPr>
      <dsp:spPr>
        <a:xfrm>
          <a:off x="2902901" y="2042122"/>
          <a:ext cx="547850" cy="6408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253344"/>
            <a:satOff val="-4862"/>
            <a:lumOff val="221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>
        <a:off x="2902901" y="2170298"/>
        <a:ext cx="383495" cy="384529"/>
      </dsp:txXfrm>
    </dsp:sp>
    <dsp:sp modelId="{371F5243-1DAF-470A-8C39-DFF72931BB60}">
      <dsp:nvSpPr>
        <dsp:cNvPr id="0" name=""/>
        <dsp:cNvSpPr/>
      </dsp:nvSpPr>
      <dsp:spPr>
        <a:xfrm>
          <a:off x="3678160" y="896029"/>
          <a:ext cx="2796999" cy="2933066"/>
        </a:xfrm>
        <a:prstGeom prst="ellipse">
          <a:avLst/>
        </a:prstGeom>
        <a:solidFill>
          <a:schemeClr val="accent3">
            <a:hueOff val="1253344"/>
            <a:satOff val="-4862"/>
            <a:lumOff val="221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78% of total General Fund Increase</a:t>
          </a:r>
          <a:endParaRPr lang="en-US" sz="3000" kern="1200" dirty="0"/>
        </a:p>
      </dsp:txBody>
      <dsp:txXfrm>
        <a:off x="4087771" y="1325567"/>
        <a:ext cx="1977777" cy="20739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31AC74-BCD0-4A22-AC39-2CDECD2F9A6B}">
      <dsp:nvSpPr>
        <dsp:cNvPr id="0" name=""/>
        <dsp:cNvSpPr/>
      </dsp:nvSpPr>
      <dsp:spPr>
        <a:xfrm>
          <a:off x="257006" y="0"/>
          <a:ext cx="5213991" cy="3611758"/>
        </a:xfrm>
        <a:prstGeom prst="swooshArrow">
          <a:avLst>
            <a:gd name="adj1" fmla="val 25000"/>
            <a:gd name="adj2" fmla="val 25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F277AA-D747-44B5-87BE-037FFEF6BF81}">
      <dsp:nvSpPr>
        <dsp:cNvPr id="0" name=""/>
        <dsp:cNvSpPr/>
      </dsp:nvSpPr>
      <dsp:spPr>
        <a:xfrm>
          <a:off x="1210805" y="2100995"/>
          <a:ext cx="302843" cy="30284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6D8991-F079-48DA-9F58-E9824C560546}">
      <dsp:nvSpPr>
        <dsp:cNvPr id="0" name=""/>
        <dsp:cNvSpPr/>
      </dsp:nvSpPr>
      <dsp:spPr>
        <a:xfrm>
          <a:off x="1367950" y="2249013"/>
          <a:ext cx="1878114" cy="1273272"/>
        </a:xfrm>
        <a:prstGeom prst="rect">
          <a:avLst/>
        </a:prstGeom>
        <a:gradFill rotWithShape="1">
          <a:gsLst>
            <a:gs pos="0">
              <a:schemeClr val="accent3">
                <a:satMod val="103000"/>
                <a:lumMod val="102000"/>
                <a:tint val="94000"/>
              </a:schemeClr>
            </a:gs>
            <a:gs pos="50000">
              <a:schemeClr val="accent3">
                <a:satMod val="110000"/>
                <a:lumMod val="100000"/>
                <a:shade val="100000"/>
              </a:schemeClr>
            </a:gs>
            <a:gs pos="100000">
              <a:schemeClr val="accent3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7173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  <a:latin typeface="Century Gothic" panose="020B0502020202020204" pitchFamily="34" charset="0"/>
            </a:rPr>
            <a:t>City minimum pay = 60 % of Area Median Income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1367950" y="2249013"/>
        <a:ext cx="1878114" cy="1273272"/>
      </dsp:txXfrm>
    </dsp:sp>
    <dsp:sp modelId="{C6C7C0E7-C0AA-4304-BAC7-5D9D0C8410CD}">
      <dsp:nvSpPr>
        <dsp:cNvPr id="0" name=""/>
        <dsp:cNvSpPr/>
      </dsp:nvSpPr>
      <dsp:spPr>
        <a:xfrm>
          <a:off x="3315957" y="1122223"/>
          <a:ext cx="346728" cy="34672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BF2BB1-1B0C-4549-979C-D272819495FD}">
      <dsp:nvSpPr>
        <dsp:cNvPr id="0" name=""/>
        <dsp:cNvSpPr/>
      </dsp:nvSpPr>
      <dsp:spPr>
        <a:xfrm>
          <a:off x="3407421" y="1344698"/>
          <a:ext cx="2146177" cy="1379262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83724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  <a:latin typeface="Century Gothic" panose="020B0502020202020204" pitchFamily="34" charset="0"/>
            </a:rPr>
            <a:t>Goal to bring minimum starting pay to $15 per hour by FY 2020</a:t>
          </a:r>
          <a:endParaRPr lang="en-US" sz="1800" b="1" kern="1200" dirty="0">
            <a:solidFill>
              <a:schemeClr val="bg1"/>
            </a:solidFill>
            <a:latin typeface="Century Gothic" panose="020B0502020202020204" pitchFamily="34" charset="0"/>
          </a:endParaRPr>
        </a:p>
      </dsp:txBody>
      <dsp:txXfrm>
        <a:off x="3407421" y="1344698"/>
        <a:ext cx="2146177" cy="13792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0.66785</cdr:x>
      <cdr:y>0.22711</cdr:y>
    </cdr:from>
    <cdr:to>
      <cdr:x>0.82575</cdr:x>
      <cdr:y>0.28727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801497" y="1072978"/>
          <a:ext cx="1371600" cy="2842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0.26642</cdr:x>
      <cdr:y>0.66515</cdr:y>
    </cdr:from>
    <cdr:to>
      <cdr:x>0.31886</cdr:x>
      <cdr:y>0.86712</cdr:y>
    </cdr:to>
    <cdr:sp macro="" textlink="">
      <cdr:nvSpPr>
        <cdr:cNvPr id="3" name="Left Brace 2"/>
        <cdr:cNvSpPr/>
      </cdr:nvSpPr>
      <cdr:spPr>
        <a:xfrm xmlns:a="http://schemas.openxmlformats.org/drawingml/2006/main">
          <a:off x="1578436" y="2447097"/>
          <a:ext cx="310689" cy="743024"/>
        </a:xfrm>
        <a:prstGeom xmlns:a="http://schemas.openxmlformats.org/drawingml/2006/main" prst="leftBrace">
          <a:avLst/>
        </a:prstGeom>
        <a:ln xmlns:a="http://schemas.openxmlformats.org/drawingml/2006/main" w="38100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A18818A-05E3-44C7-8060-237BA58B7D66}" type="datetimeFigureOut">
              <a:rPr lang="en-US" smtClean="0"/>
              <a:t>5/1/2017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4889DE9-83AC-4371-A1F0-538AA020FE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592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6497" y="86497"/>
            <a:ext cx="6861880" cy="40900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282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0538" y="98425"/>
            <a:ext cx="6048375" cy="453707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463A5-37F5-2E4F-BC76-A59EF58830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208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57213" y="85725"/>
            <a:ext cx="6018212" cy="4513263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/>
          <a:lstStyle/>
          <a:p>
            <a:fld id="{5A816E87-0FFC-4DBC-B289-F99752E9655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396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4188" y="111125"/>
            <a:ext cx="6062662" cy="45466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/>
          <a:lstStyle/>
          <a:p>
            <a:fld id="{5A816E87-0FFC-4DBC-B289-F99752E9655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3966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4825" y="61913"/>
            <a:ext cx="5995988" cy="4497387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/>
          <a:lstStyle/>
          <a:p>
            <a:fld id="{2E8463A5-37F5-2E4F-BC76-A59EF588309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335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23825"/>
            <a:ext cx="6034088" cy="452437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/>
          <a:lstStyle/>
          <a:p>
            <a:fld id="{2E8463A5-37F5-2E4F-BC76-A59EF588309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826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3075" y="98425"/>
            <a:ext cx="5997575" cy="449897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/>
          <a:lstStyle/>
          <a:p>
            <a:fld id="{2E8463A5-37F5-2E4F-BC76-A59EF588309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8042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5300" y="85725"/>
            <a:ext cx="5991225" cy="4494213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/>
          <a:lstStyle/>
          <a:p>
            <a:fld id="{2E8463A5-37F5-2E4F-BC76-A59EF588309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3976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1963" y="85725"/>
            <a:ext cx="6084887" cy="456247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/>
          <a:lstStyle/>
          <a:p>
            <a:fld id="{2E8463A5-37F5-2E4F-BC76-A59EF588309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338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12763" y="123825"/>
            <a:ext cx="6034087" cy="452437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/>
          <a:lstStyle/>
          <a:p>
            <a:fld id="{5A816E87-0FFC-4DBC-B289-F99752E9655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3966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2113" y="25400"/>
            <a:ext cx="6197600" cy="46482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/>
          <a:lstStyle/>
          <a:p>
            <a:fld id="{2E8463A5-37F5-2E4F-BC76-A59EF588309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5099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6250" y="123825"/>
            <a:ext cx="6065838" cy="454977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463A5-37F5-2E4F-BC76-A59EF58830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794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9900" y="88900"/>
            <a:ext cx="6078538" cy="45593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463A5-37F5-2E4F-BC76-A59EF58830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432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4025" y="111125"/>
            <a:ext cx="6048375" cy="453707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463A5-37F5-2E4F-BC76-A59EF58830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938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1800" y="28575"/>
            <a:ext cx="6191250" cy="4643438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/>
          <a:lstStyle/>
          <a:p>
            <a:fld id="{2E8463A5-37F5-2E4F-BC76-A59EF588309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6113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0213" y="49213"/>
            <a:ext cx="6132512" cy="4598987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/>
          <a:lstStyle/>
          <a:p>
            <a:fld id="{2E8463A5-37F5-2E4F-BC76-A59EF5883094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4880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8950" y="98425"/>
            <a:ext cx="6067425" cy="454977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463A5-37F5-2E4F-BC76-A59EF58830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7003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4813" y="0"/>
            <a:ext cx="6199187" cy="46482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/>
          <a:lstStyle/>
          <a:p>
            <a:fld id="{2E8463A5-37F5-2E4F-BC76-A59EF5883094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8274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8625" y="0"/>
            <a:ext cx="6199188" cy="46482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/>
          <a:lstStyle/>
          <a:p>
            <a:fld id="{2E8463A5-37F5-2E4F-BC76-A59EF5883094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3795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8163" y="98425"/>
            <a:ext cx="5919787" cy="44386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463A5-37F5-2E4F-BC76-A59EF58830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7158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7363" y="114300"/>
            <a:ext cx="5994400" cy="44958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463A5-37F5-2E4F-BC76-A59EF58830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3931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49213"/>
            <a:ext cx="6130925" cy="4598987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/>
          <a:lstStyle/>
          <a:p>
            <a:fld id="{2E8463A5-37F5-2E4F-BC76-A59EF5883094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781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4975" y="0"/>
            <a:ext cx="6197600" cy="46482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463A5-37F5-2E4F-BC76-A59EF58830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824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8313" y="123825"/>
            <a:ext cx="6032500" cy="452437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/>
          <a:lstStyle/>
          <a:p>
            <a:fld id="{2E8463A5-37F5-2E4F-BC76-A59EF588309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5765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5138" y="85725"/>
            <a:ext cx="6065837" cy="454977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/>
          <a:lstStyle/>
          <a:p>
            <a:fld id="{2E8463A5-37F5-2E4F-BC76-A59EF5883094}" type="slidenum">
              <a:rPr lang="en-US" smtClean="0"/>
              <a:t>30</a:t>
            </a:fld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2473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4650" y="0"/>
            <a:ext cx="6197600" cy="46482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/>
          <a:lstStyle/>
          <a:p>
            <a:fld id="{2E8463A5-37F5-2E4F-BC76-A59EF5883094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0356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25400"/>
            <a:ext cx="6081713" cy="4560888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/>
          <a:lstStyle/>
          <a:p>
            <a:fld id="{2E8463A5-37F5-2E4F-BC76-A59EF5883094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2058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98425"/>
            <a:ext cx="6092825" cy="456882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/>
          <a:lstStyle/>
          <a:p>
            <a:fld id="{2E8463A5-37F5-2E4F-BC76-A59EF5883094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8008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0"/>
            <a:ext cx="6197600" cy="46482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463A5-37F5-2E4F-BC76-A59EF58830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1608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85725"/>
            <a:ext cx="6083300" cy="456247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/>
          <a:lstStyle/>
          <a:p>
            <a:fld id="{2E8463A5-37F5-2E4F-BC76-A59EF5883094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1739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8775" y="12700"/>
            <a:ext cx="6199188" cy="46482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/>
          <a:lstStyle/>
          <a:p>
            <a:fld id="{2E8463A5-37F5-2E4F-BC76-A59EF5883094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0127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36513"/>
            <a:ext cx="6240462" cy="46799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/>
          <a:lstStyle/>
          <a:p>
            <a:fld id="{2E8463A5-37F5-2E4F-BC76-A59EF5883094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511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0850" y="49213"/>
            <a:ext cx="6130925" cy="4598987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/>
          <a:lstStyle/>
          <a:p>
            <a:fld id="{2E8463A5-37F5-2E4F-BC76-A59EF588309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4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25400"/>
            <a:ext cx="6199188" cy="4648200"/>
          </a:xfrm>
        </p:spPr>
      </p:sp>
    </p:spTree>
    <p:extLst>
      <p:ext uri="{BB962C8B-B14F-4D97-AF65-F5344CB8AC3E}">
        <p14:creationId xmlns:p14="http://schemas.microsoft.com/office/powerpoint/2010/main" val="1316724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17525" y="85725"/>
            <a:ext cx="6084888" cy="456247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/>
          <a:lstStyle/>
          <a:p>
            <a:fld id="{2E8463A5-37F5-2E4F-BC76-A59EF588309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68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4188" y="85725"/>
            <a:ext cx="6088062" cy="4565650"/>
          </a:xfrm>
          <a:noFill/>
          <a:ln w="12700">
            <a:solidFill>
              <a:prstClr val="black"/>
            </a:solidFill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463A5-37F5-2E4F-BC76-A59EF58830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165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1338" y="136525"/>
            <a:ext cx="5922962" cy="444182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/>
          <a:lstStyle/>
          <a:p>
            <a:fld id="{2E8463A5-37F5-2E4F-BC76-A59EF588309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994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23875" y="98425"/>
            <a:ext cx="5970588" cy="44767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/>
          <a:lstStyle/>
          <a:p>
            <a:fld id="{2E8463A5-37F5-2E4F-BC76-A59EF588309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257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tif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73"/>
            <a:ext cx="9144000" cy="6854426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89895" y="6496452"/>
            <a:ext cx="6452417" cy="365125"/>
          </a:xfrm>
          <a:prstGeom prst="rect">
            <a:avLst/>
          </a:prstGeom>
        </p:spPr>
        <p:txBody>
          <a:bodyPr/>
          <a:lstStyle>
            <a:lvl1pPr>
              <a:defRPr sz="800" b="1">
                <a:solidFill>
                  <a:schemeClr val="bg1"/>
                </a:solidFill>
                <a:latin typeface="Century Gothic" panose="020B0502020202020204" pitchFamily="34" charset="0"/>
                <a:cs typeface="Gotham Medium" pitchFamily="50" charset="0"/>
              </a:defRPr>
            </a:lvl1pPr>
          </a:lstStyle>
          <a:p>
            <a:endParaRPr lang="en-US" dirty="0" smtClean="0"/>
          </a:p>
        </p:txBody>
      </p:sp>
      <p:sp>
        <p:nvSpPr>
          <p:cNvPr id="15" name="Rectangle 14"/>
          <p:cNvSpPr/>
          <p:nvPr userDrawn="1"/>
        </p:nvSpPr>
        <p:spPr>
          <a:xfrm>
            <a:off x="120406" y="6426495"/>
            <a:ext cx="1735090" cy="23852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  <a:ea typeface="Gotham Bold" charset="0"/>
                <a:cs typeface="Gotham Book" pitchFamily="50" charset="0"/>
              </a:rPr>
              <a:t>www.CharlotteNC.gov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  <a:ea typeface="Gotham Bold" charset="0"/>
              <a:cs typeface="Gotham Book" pitchFamily="50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553270" y="5735378"/>
            <a:ext cx="869363" cy="6804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99557"/>
            <a:ext cx="2850272" cy="36584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92039" y="0"/>
            <a:ext cx="2850272" cy="365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16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18" y="5320857"/>
            <a:ext cx="1209863" cy="15529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4137" y="5320857"/>
            <a:ext cx="1209863" cy="15529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82993" y="6290853"/>
            <a:ext cx="515021" cy="403127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3629"/>
            <a:ext cx="9144000" cy="11155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67699" y="6356351"/>
            <a:ext cx="619125" cy="365125"/>
          </a:xfrm>
          <a:prstGeom prst="rect">
            <a:avLst/>
          </a:prstGeom>
        </p:spPr>
        <p:txBody>
          <a:bodyPr/>
          <a:lstStyle>
            <a:lvl1pPr algn="r">
              <a:defRPr sz="1050" baseline="0">
                <a:solidFill>
                  <a:schemeClr val="bg1"/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fld id="{CD3A8508-1D92-5849-B597-1F42850F20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541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2313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2312" cy="685800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7" y="3208275"/>
            <a:ext cx="2855280" cy="36648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88720" y="0"/>
            <a:ext cx="2855280" cy="3664870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89895" y="6496452"/>
            <a:ext cx="6452417" cy="365125"/>
          </a:xfrm>
          <a:prstGeom prst="rect">
            <a:avLst/>
          </a:prstGeom>
        </p:spPr>
        <p:txBody>
          <a:bodyPr/>
          <a:lstStyle>
            <a:lvl1pPr>
              <a:defRPr sz="800" b="1">
                <a:latin typeface="Century Gothic" panose="020B0502020202020204" pitchFamily="34" charset="0"/>
                <a:cs typeface="Gotham Medium" pitchFamily="50" charset="0"/>
              </a:defRPr>
            </a:lvl1pPr>
          </a:lstStyle>
          <a:p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20406" y="6426495"/>
            <a:ext cx="1735090" cy="23852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  <a:ea typeface="Gotham Bold" charset="0"/>
                <a:cs typeface="Gotham Book" pitchFamily="50" charset="0"/>
              </a:rPr>
              <a:t>www.CharlotteNC.gov</a:t>
            </a:r>
            <a:endParaRPr lang="en-US" sz="1100" dirty="0">
              <a:solidFill>
                <a:schemeClr val="bg1"/>
              </a:solidFill>
              <a:latin typeface="Gotham Book" pitchFamily="50" charset="0"/>
              <a:ea typeface="Gotham Bold" charset="0"/>
              <a:cs typeface="Gotham Book" pitchFamily="50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553270" y="5735378"/>
            <a:ext cx="869363" cy="68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21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9142312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" y="0"/>
            <a:ext cx="9142311" cy="6857999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7" y="3208275"/>
            <a:ext cx="2855280" cy="36648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88720" y="0"/>
            <a:ext cx="2855280" cy="3664870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89895" y="6496452"/>
            <a:ext cx="6452417" cy="365125"/>
          </a:xfrm>
          <a:prstGeom prst="rect">
            <a:avLst/>
          </a:prstGeom>
        </p:spPr>
        <p:txBody>
          <a:bodyPr/>
          <a:lstStyle>
            <a:lvl1pPr>
              <a:defRPr sz="800" b="1">
                <a:latin typeface="Century Gothic" panose="020B0502020202020204" pitchFamily="34" charset="0"/>
                <a:cs typeface="Gotham Medium" pitchFamily="50" charset="0"/>
              </a:defRPr>
            </a:lvl1pPr>
          </a:lstStyle>
          <a:p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20406" y="6426495"/>
            <a:ext cx="1735090" cy="23852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  <a:ea typeface="Gotham Bold" charset="0"/>
                <a:cs typeface="Gotham Book" pitchFamily="50" charset="0"/>
              </a:rPr>
              <a:t>www.CharlotteNC.gov</a:t>
            </a:r>
            <a:endParaRPr lang="en-US" sz="1100" dirty="0">
              <a:solidFill>
                <a:schemeClr val="bg1"/>
              </a:solidFill>
              <a:latin typeface="Gotham Book" pitchFamily="50" charset="0"/>
              <a:ea typeface="Gotham Bold" charset="0"/>
              <a:cs typeface="Gotham Book" pitchFamily="50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553270" y="5735378"/>
            <a:ext cx="869363" cy="68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17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99557"/>
            <a:ext cx="2850272" cy="36584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92039" y="0"/>
            <a:ext cx="2850272" cy="3658442"/>
          </a:xfrm>
          <a:prstGeom prst="rect">
            <a:avLst/>
          </a:prstGeom>
        </p:spPr>
      </p:pic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89895" y="6496452"/>
            <a:ext cx="6452417" cy="365125"/>
          </a:xfrm>
          <a:prstGeom prst="rect">
            <a:avLst/>
          </a:prstGeom>
        </p:spPr>
        <p:txBody>
          <a:bodyPr/>
          <a:lstStyle>
            <a:lvl1pPr>
              <a:defRPr sz="800" b="1">
                <a:latin typeface="Century Gothic" panose="020B0502020202020204" pitchFamily="34" charset="0"/>
                <a:cs typeface="Gotham Medium" pitchFamily="50" charset="0"/>
              </a:defRPr>
            </a:lvl1pPr>
          </a:lstStyle>
          <a:p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120406" y="6426495"/>
            <a:ext cx="1735090" cy="23852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Gotham Book" pitchFamily="50" charset="0"/>
                <a:ea typeface="Gotham Bold" charset="0"/>
                <a:cs typeface="Gotham Book" pitchFamily="50" charset="0"/>
              </a:rPr>
              <a:t>www.CharlotteNC.gov</a:t>
            </a:r>
            <a:endParaRPr lang="en-US" sz="1100" dirty="0">
              <a:solidFill>
                <a:schemeClr val="bg1"/>
              </a:solidFill>
              <a:latin typeface="Gotham Book" pitchFamily="50" charset="0"/>
              <a:ea typeface="Gotham Bold" charset="0"/>
              <a:cs typeface="Gotham Book" pitchFamily="50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553270" y="5735378"/>
            <a:ext cx="869363" cy="68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78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2" y="-36869"/>
            <a:ext cx="9144001" cy="689487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99557"/>
            <a:ext cx="2850272" cy="36584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92039" y="-31532"/>
            <a:ext cx="2850272" cy="3658442"/>
          </a:xfrm>
          <a:prstGeom prst="rect">
            <a:avLst/>
          </a:prstGeom>
        </p:spPr>
      </p:pic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89895" y="6496452"/>
            <a:ext cx="6452417" cy="365125"/>
          </a:xfrm>
          <a:prstGeom prst="rect">
            <a:avLst/>
          </a:prstGeom>
        </p:spPr>
        <p:txBody>
          <a:bodyPr/>
          <a:lstStyle>
            <a:lvl1pPr>
              <a:defRPr sz="800" b="1">
                <a:latin typeface="Century Gothic" panose="020B0502020202020204" pitchFamily="34" charset="0"/>
                <a:cs typeface="Gotham Medium" pitchFamily="50" charset="0"/>
              </a:defRPr>
            </a:lvl1pPr>
          </a:lstStyle>
          <a:p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120406" y="6426495"/>
            <a:ext cx="1735090" cy="23852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  <a:ea typeface="Gotham Bold" charset="0"/>
                <a:cs typeface="Gotham Book" pitchFamily="50" charset="0"/>
              </a:rPr>
              <a:t>www.CharlotteNC.gov</a:t>
            </a:r>
            <a:endParaRPr lang="en-US" sz="1100" dirty="0">
              <a:solidFill>
                <a:schemeClr val="bg1"/>
              </a:solidFill>
              <a:latin typeface="Gotham Book" pitchFamily="50" charset="0"/>
              <a:ea typeface="Gotham Bold" charset="0"/>
              <a:cs typeface="Gotham Book" pitchFamily="50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553270" y="5735378"/>
            <a:ext cx="869363" cy="68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9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99557"/>
            <a:ext cx="2850272" cy="36584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92039" y="0"/>
            <a:ext cx="2850272" cy="3658442"/>
          </a:xfrm>
          <a:prstGeom prst="rect">
            <a:avLst/>
          </a:prstGeom>
        </p:spPr>
      </p:pic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89895" y="6496452"/>
            <a:ext cx="6452417" cy="365125"/>
          </a:xfrm>
          <a:prstGeom prst="rect">
            <a:avLst/>
          </a:prstGeom>
        </p:spPr>
        <p:txBody>
          <a:bodyPr/>
          <a:lstStyle>
            <a:lvl1pPr>
              <a:defRPr sz="800" b="1">
                <a:latin typeface="Century Gothic" panose="020B0502020202020204" pitchFamily="34" charset="0"/>
                <a:cs typeface="Gotham Medium" pitchFamily="50" charset="0"/>
              </a:defRPr>
            </a:lvl1pPr>
          </a:lstStyle>
          <a:p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120406" y="6426495"/>
            <a:ext cx="1735090" cy="23852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  <a:ea typeface="Gotham Bold" charset="0"/>
                <a:cs typeface="Gotham Book" pitchFamily="50" charset="0"/>
              </a:rPr>
              <a:t>www.CharlotteNC.gov</a:t>
            </a:r>
            <a:endParaRPr lang="en-US" sz="1100" dirty="0">
              <a:solidFill>
                <a:schemeClr val="bg1"/>
              </a:solidFill>
              <a:latin typeface="Gotham Book" pitchFamily="50" charset="0"/>
              <a:ea typeface="Gotham Bold" charset="0"/>
              <a:cs typeface="Gotham Book" pitchFamily="50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553270" y="5735378"/>
            <a:ext cx="869363" cy="68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18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73108" y="6316133"/>
            <a:ext cx="1735090" cy="23852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Gotham Book" pitchFamily="50" charset="0"/>
                <a:ea typeface="Gotham Bold" charset="0"/>
                <a:cs typeface="Gotham Book" pitchFamily="50" charset="0"/>
              </a:rPr>
              <a:t>www.CharlotteNC.gov</a:t>
            </a:r>
            <a:endParaRPr lang="en-US" sz="1100" dirty="0">
              <a:solidFill>
                <a:schemeClr val="bg1"/>
              </a:solidFill>
              <a:latin typeface="Gotham Book" pitchFamily="50" charset="0"/>
              <a:ea typeface="Gotham Bold" charset="0"/>
              <a:cs typeface="Gotham Book" pitchFamily="50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505972" y="5625016"/>
            <a:ext cx="869363" cy="68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04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54" y="3573"/>
            <a:ext cx="9256514" cy="6854426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89895" y="6496452"/>
            <a:ext cx="6452417" cy="365125"/>
          </a:xfrm>
          <a:prstGeom prst="rect">
            <a:avLst/>
          </a:prstGeom>
        </p:spPr>
        <p:txBody>
          <a:bodyPr/>
          <a:lstStyle>
            <a:lvl1pPr>
              <a:defRPr sz="800" b="1">
                <a:solidFill>
                  <a:schemeClr val="bg1"/>
                </a:solidFill>
                <a:latin typeface="Century Gothic" panose="020B0502020202020204" pitchFamily="34" charset="0"/>
                <a:cs typeface="Gotham Medium" pitchFamily="50" charset="0"/>
              </a:defRPr>
            </a:lvl1pPr>
          </a:lstStyle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55032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2312" cy="686526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688" y="-1"/>
            <a:ext cx="9145688" cy="6865267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3130"/>
            <a:ext cx="2855280" cy="36648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87032" y="3574"/>
            <a:ext cx="2855280" cy="3664870"/>
          </a:xfrm>
          <a:prstGeom prst="rect">
            <a:avLst/>
          </a:prstGeom>
        </p:spPr>
      </p:pic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89895" y="6496452"/>
            <a:ext cx="6452417" cy="365125"/>
          </a:xfrm>
          <a:prstGeom prst="rect">
            <a:avLst/>
          </a:prstGeom>
        </p:spPr>
        <p:txBody>
          <a:bodyPr/>
          <a:lstStyle>
            <a:lvl1pPr>
              <a:defRPr sz="800" b="1">
                <a:latin typeface="Century Gothic" panose="020B0502020202020204" pitchFamily="34" charset="0"/>
                <a:cs typeface="Gotham Medium" pitchFamily="50" charset="0"/>
              </a:defRPr>
            </a:lvl1pPr>
          </a:lstStyle>
          <a:p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0406" y="6426495"/>
            <a:ext cx="1735090" cy="23852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  <a:ea typeface="Gotham Bold" charset="0"/>
                <a:cs typeface="Gotham Book" pitchFamily="50" charset="0"/>
              </a:rPr>
              <a:t>www.CharlotteNC.gov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  <a:ea typeface="Gotham Bold" charset="0"/>
              <a:cs typeface="Gotham Book" pitchFamily="50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553270" y="5735378"/>
            <a:ext cx="869363" cy="68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77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59"/>
            <a:ext cx="9143999" cy="687208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5007" y="0"/>
            <a:ext cx="9142311" cy="685822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3130"/>
            <a:ext cx="2855280" cy="36648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87032" y="3574"/>
            <a:ext cx="2855280" cy="3664870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89895" y="6496452"/>
            <a:ext cx="6452417" cy="365125"/>
          </a:xfrm>
          <a:prstGeom prst="rect">
            <a:avLst/>
          </a:prstGeom>
        </p:spPr>
        <p:txBody>
          <a:bodyPr/>
          <a:lstStyle>
            <a:lvl1pPr>
              <a:defRPr sz="800" b="1">
                <a:latin typeface="Century Gothic" panose="020B0502020202020204" pitchFamily="34" charset="0"/>
                <a:cs typeface="Gotham Medium" pitchFamily="50" charset="0"/>
              </a:defRPr>
            </a:lvl1pPr>
          </a:lstStyle>
          <a:p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20406" y="6426495"/>
            <a:ext cx="1735090" cy="23852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  <a:ea typeface="Gotham Bold" charset="0"/>
                <a:cs typeface="Gotham Book" pitchFamily="50" charset="0"/>
              </a:rPr>
              <a:t>www.CharlotteNC.gov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  <a:ea typeface="Gotham Bold" charset="0"/>
              <a:cs typeface="Gotham Book" pitchFamily="50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553270" y="5735378"/>
            <a:ext cx="869363" cy="68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92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07" y="8650"/>
            <a:ext cx="9149007" cy="3409514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4836" y="8650"/>
            <a:ext cx="9143999" cy="3409514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3108" y="6316133"/>
            <a:ext cx="1735090" cy="23852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Gotham Book" pitchFamily="50" charset="0"/>
                <a:ea typeface="Gotham Bold" charset="0"/>
                <a:cs typeface="Gotham Book" pitchFamily="50" charset="0"/>
              </a:rPr>
              <a:t>www.CharlotteNC.gov</a:t>
            </a:r>
            <a:endParaRPr lang="en-US" sz="1100" dirty="0">
              <a:solidFill>
                <a:schemeClr val="bg1"/>
              </a:solidFill>
              <a:latin typeface="Gotham Book" pitchFamily="50" charset="0"/>
              <a:ea typeface="Gotham Bold" charset="0"/>
              <a:cs typeface="Gotham Book" pitchFamily="50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505972" y="5625016"/>
            <a:ext cx="869363" cy="6804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7" y="-246707"/>
            <a:ext cx="2855280" cy="36648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88720" y="0"/>
            <a:ext cx="2855280" cy="3664870"/>
          </a:xfrm>
          <a:prstGeom prst="rect">
            <a:avLst/>
          </a:prstGeom>
        </p:spPr>
      </p:pic>
      <p:sp>
        <p:nvSpPr>
          <p:cNvPr id="2" name="Right Triangle 1"/>
          <p:cNvSpPr/>
          <p:nvPr userDrawn="1"/>
        </p:nvSpPr>
        <p:spPr>
          <a:xfrm>
            <a:off x="-5007" y="178130"/>
            <a:ext cx="2344446" cy="3240034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 userDrawn="1"/>
        </p:nvSpPr>
        <p:spPr>
          <a:xfrm rot="10800000">
            <a:off x="6799554" y="0"/>
            <a:ext cx="2344446" cy="3240034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79574" y="6435585"/>
            <a:ext cx="619125" cy="365125"/>
          </a:xfrm>
          <a:prstGeom prst="rect">
            <a:avLst/>
          </a:prstGeom>
        </p:spPr>
        <p:txBody>
          <a:bodyPr/>
          <a:lstStyle>
            <a:lvl1pPr algn="r">
              <a:defRPr sz="1100" b="1" baseline="0">
                <a:solidFill>
                  <a:srgbClr val="000000"/>
                </a:solidFill>
                <a:latin typeface="Century Gothic" panose="020B0502020202020204" pitchFamily="34" charset="0"/>
                <a:cs typeface="Gotham Light" pitchFamily="50" charset="0"/>
              </a:defRPr>
            </a:lvl1pPr>
          </a:lstStyle>
          <a:p>
            <a:fld id="{CD3A8508-1D92-5849-B597-1F42850F20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196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0381"/>
            <a:ext cx="9144000" cy="688195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689" y="3574"/>
            <a:ext cx="9142311" cy="685822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3130"/>
            <a:ext cx="2855280" cy="36648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87032" y="3574"/>
            <a:ext cx="2855280" cy="3664870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89895" y="6496452"/>
            <a:ext cx="6452417" cy="365125"/>
          </a:xfrm>
          <a:prstGeom prst="rect">
            <a:avLst/>
          </a:prstGeom>
        </p:spPr>
        <p:txBody>
          <a:bodyPr/>
          <a:lstStyle>
            <a:lvl1pPr>
              <a:defRPr sz="800" b="1">
                <a:latin typeface="Century Gothic" panose="020B0502020202020204" pitchFamily="34" charset="0"/>
                <a:cs typeface="Gotham Medium" pitchFamily="50" charset="0"/>
              </a:defRPr>
            </a:lvl1pPr>
          </a:lstStyle>
          <a:p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20406" y="6426495"/>
            <a:ext cx="1701428" cy="40780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  <a:ea typeface="Gotham Bold" charset="0"/>
                <a:cs typeface="Gotham Book" pitchFamily="50" charset="0"/>
              </a:rPr>
              <a:t>www.CharlotteNC.gov</a:t>
            </a:r>
          </a:p>
          <a:p>
            <a:endParaRPr lang="en-US" sz="1100" dirty="0">
              <a:solidFill>
                <a:schemeClr val="bg1"/>
              </a:solidFill>
              <a:latin typeface="Gotham Book" pitchFamily="50" charset="0"/>
              <a:ea typeface="Gotham Bold" charset="0"/>
              <a:cs typeface="Gotham Book" pitchFamily="50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553270" y="5735378"/>
            <a:ext cx="869363" cy="68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379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2313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2312" cy="685800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7" y="3208275"/>
            <a:ext cx="2855280" cy="36648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88720" y="0"/>
            <a:ext cx="2855280" cy="3664870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89895" y="6496452"/>
            <a:ext cx="6452417" cy="365125"/>
          </a:xfrm>
          <a:prstGeom prst="rect">
            <a:avLst/>
          </a:prstGeom>
        </p:spPr>
        <p:txBody>
          <a:bodyPr/>
          <a:lstStyle>
            <a:lvl1pPr>
              <a:defRPr sz="800" b="1">
                <a:latin typeface="Century Gothic" panose="020B0502020202020204" pitchFamily="34" charset="0"/>
                <a:cs typeface="Gotham Medium" pitchFamily="50" charset="0"/>
              </a:defRPr>
            </a:lvl1pPr>
          </a:lstStyle>
          <a:p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20406" y="6426495"/>
            <a:ext cx="1735090" cy="23852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  <a:ea typeface="Gotham Bold" charset="0"/>
                <a:cs typeface="Gotham Book" pitchFamily="50" charset="0"/>
              </a:rPr>
              <a:t>www.CharlotteNC.gov</a:t>
            </a:r>
            <a:endParaRPr lang="en-US" sz="1100" dirty="0">
              <a:solidFill>
                <a:schemeClr val="bg1"/>
              </a:solidFill>
              <a:latin typeface="Gotham Book" pitchFamily="50" charset="0"/>
              <a:ea typeface="Gotham Bold" charset="0"/>
              <a:cs typeface="Gotham Book" pitchFamily="50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553270" y="5735378"/>
            <a:ext cx="869363" cy="68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9142312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" y="0"/>
            <a:ext cx="9142311" cy="6857999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7" y="3208275"/>
            <a:ext cx="2855280" cy="36648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88720" y="0"/>
            <a:ext cx="2855280" cy="3664870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89895" y="6496452"/>
            <a:ext cx="6452417" cy="365125"/>
          </a:xfrm>
          <a:prstGeom prst="rect">
            <a:avLst/>
          </a:prstGeom>
        </p:spPr>
        <p:txBody>
          <a:bodyPr/>
          <a:lstStyle>
            <a:lvl1pPr>
              <a:defRPr sz="800" b="1">
                <a:latin typeface="Century Gothic" panose="020B0502020202020204" pitchFamily="34" charset="0"/>
                <a:cs typeface="Gotham Medium" pitchFamily="50" charset="0"/>
              </a:defRPr>
            </a:lvl1pPr>
          </a:lstStyle>
          <a:p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20406" y="6426495"/>
            <a:ext cx="1735090" cy="23852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  <a:ea typeface="Gotham Bold" charset="0"/>
                <a:cs typeface="Gotham Book" pitchFamily="50" charset="0"/>
              </a:rPr>
              <a:t>www.CharlotteNC.gov</a:t>
            </a:r>
            <a:endParaRPr lang="en-US" sz="1100" dirty="0">
              <a:solidFill>
                <a:schemeClr val="bg1"/>
              </a:solidFill>
              <a:latin typeface="Gotham Book" pitchFamily="50" charset="0"/>
              <a:ea typeface="Gotham Bold" charset="0"/>
              <a:cs typeface="Gotham Book" pitchFamily="50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553270" y="5735378"/>
            <a:ext cx="869363" cy="68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64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99557"/>
            <a:ext cx="2850272" cy="36584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92039" y="0"/>
            <a:ext cx="2850272" cy="3658442"/>
          </a:xfrm>
          <a:prstGeom prst="rect">
            <a:avLst/>
          </a:prstGeom>
        </p:spPr>
      </p:pic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89895" y="6496452"/>
            <a:ext cx="6452417" cy="365125"/>
          </a:xfrm>
          <a:prstGeom prst="rect">
            <a:avLst/>
          </a:prstGeom>
        </p:spPr>
        <p:txBody>
          <a:bodyPr/>
          <a:lstStyle>
            <a:lvl1pPr>
              <a:defRPr sz="800" b="1">
                <a:latin typeface="Century Gothic" panose="020B0502020202020204" pitchFamily="34" charset="0"/>
                <a:cs typeface="Gotham Medium" pitchFamily="50" charset="0"/>
              </a:defRPr>
            </a:lvl1pPr>
          </a:lstStyle>
          <a:p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120406" y="6426495"/>
            <a:ext cx="1735090" cy="23852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Gotham Book" pitchFamily="50" charset="0"/>
                <a:ea typeface="Gotham Bold" charset="0"/>
                <a:cs typeface="Gotham Book" pitchFamily="50" charset="0"/>
              </a:rPr>
              <a:t>www.CharlotteNC.gov</a:t>
            </a:r>
            <a:endParaRPr lang="en-US" sz="1100" dirty="0">
              <a:solidFill>
                <a:schemeClr val="bg1"/>
              </a:solidFill>
              <a:latin typeface="Gotham Book" pitchFamily="50" charset="0"/>
              <a:ea typeface="Gotham Bold" charset="0"/>
              <a:cs typeface="Gotham Book" pitchFamily="50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553270" y="5735378"/>
            <a:ext cx="869363" cy="68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04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2" y="-36869"/>
            <a:ext cx="9144001" cy="689487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99557"/>
            <a:ext cx="2850272" cy="36584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92039" y="-31532"/>
            <a:ext cx="2850272" cy="3658442"/>
          </a:xfrm>
          <a:prstGeom prst="rect">
            <a:avLst/>
          </a:prstGeom>
        </p:spPr>
      </p:pic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89895" y="6496452"/>
            <a:ext cx="6452417" cy="365125"/>
          </a:xfrm>
          <a:prstGeom prst="rect">
            <a:avLst/>
          </a:prstGeom>
        </p:spPr>
        <p:txBody>
          <a:bodyPr/>
          <a:lstStyle>
            <a:lvl1pPr>
              <a:defRPr sz="800" b="1">
                <a:latin typeface="Century Gothic" panose="020B0502020202020204" pitchFamily="34" charset="0"/>
                <a:cs typeface="Gotham Medium" pitchFamily="50" charset="0"/>
              </a:defRPr>
            </a:lvl1pPr>
          </a:lstStyle>
          <a:p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120406" y="6426495"/>
            <a:ext cx="1735090" cy="23852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  <a:ea typeface="Gotham Bold" charset="0"/>
                <a:cs typeface="Gotham Book" pitchFamily="50" charset="0"/>
              </a:rPr>
              <a:t>www.CharlotteNC.gov</a:t>
            </a:r>
            <a:endParaRPr lang="en-US" sz="1100" dirty="0">
              <a:solidFill>
                <a:schemeClr val="bg1"/>
              </a:solidFill>
              <a:latin typeface="Gotham Book" pitchFamily="50" charset="0"/>
              <a:ea typeface="Gotham Bold" charset="0"/>
              <a:cs typeface="Gotham Book" pitchFamily="50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553270" y="5735378"/>
            <a:ext cx="869363" cy="68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149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99557"/>
            <a:ext cx="2850272" cy="36584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92039" y="0"/>
            <a:ext cx="2850272" cy="3658442"/>
          </a:xfrm>
          <a:prstGeom prst="rect">
            <a:avLst/>
          </a:prstGeom>
        </p:spPr>
      </p:pic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89895" y="6496452"/>
            <a:ext cx="6452417" cy="365125"/>
          </a:xfrm>
          <a:prstGeom prst="rect">
            <a:avLst/>
          </a:prstGeom>
        </p:spPr>
        <p:txBody>
          <a:bodyPr/>
          <a:lstStyle>
            <a:lvl1pPr>
              <a:defRPr sz="800" b="1">
                <a:latin typeface="Century Gothic" panose="020B0502020202020204" pitchFamily="34" charset="0"/>
                <a:cs typeface="Gotham Medium" pitchFamily="50" charset="0"/>
              </a:defRPr>
            </a:lvl1pPr>
          </a:lstStyle>
          <a:p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120406" y="6426495"/>
            <a:ext cx="1735090" cy="23852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  <a:ea typeface="Gotham Bold" charset="0"/>
                <a:cs typeface="Gotham Book" pitchFamily="50" charset="0"/>
              </a:rPr>
              <a:t>www.CharlotteNC.gov</a:t>
            </a:r>
            <a:endParaRPr lang="en-US" sz="1100" dirty="0">
              <a:solidFill>
                <a:schemeClr val="bg1"/>
              </a:solidFill>
              <a:latin typeface="Gotham Book" pitchFamily="50" charset="0"/>
              <a:ea typeface="Gotham Bold" charset="0"/>
              <a:cs typeface="Gotham Book" pitchFamily="50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553270" y="5735378"/>
            <a:ext cx="869363" cy="68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275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1"/>
            <a:ext cx="9144000" cy="685799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7" y="3193130"/>
            <a:ext cx="2855280" cy="36648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87032" y="0"/>
            <a:ext cx="2855280" cy="3664870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89895" y="6496452"/>
            <a:ext cx="6452417" cy="365125"/>
          </a:xfrm>
          <a:prstGeom prst="rect">
            <a:avLst/>
          </a:prstGeom>
        </p:spPr>
        <p:txBody>
          <a:bodyPr/>
          <a:lstStyle>
            <a:lvl1pPr>
              <a:defRPr sz="800" b="1">
                <a:latin typeface="Century Gothic" panose="020B0502020202020204" pitchFamily="34" charset="0"/>
                <a:cs typeface="Gotham Medium" pitchFamily="50" charset="0"/>
              </a:defRPr>
            </a:lvl1pPr>
          </a:lstStyle>
          <a:p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20406" y="6426495"/>
            <a:ext cx="1735090" cy="23852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  <a:ea typeface="Gotham Bold" charset="0"/>
                <a:cs typeface="Gotham Book" pitchFamily="50" charset="0"/>
              </a:rPr>
              <a:t>www.CharlotteNC.gov</a:t>
            </a:r>
            <a:endParaRPr lang="en-US" sz="1100" dirty="0">
              <a:solidFill>
                <a:schemeClr val="bg1"/>
              </a:solidFill>
              <a:latin typeface="Gotham Book" pitchFamily="50" charset="0"/>
              <a:ea typeface="Gotham Bold" charset="0"/>
              <a:cs typeface="Gotham Book" pitchFamily="50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553270" y="5735378"/>
            <a:ext cx="869363" cy="68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87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1"/>
            <a:ext cx="9144000" cy="6857999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7" y="3193130"/>
            <a:ext cx="2855280" cy="36648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87032" y="0"/>
            <a:ext cx="2855280" cy="3664870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89895" y="6496452"/>
            <a:ext cx="6452417" cy="365125"/>
          </a:xfrm>
          <a:prstGeom prst="rect">
            <a:avLst/>
          </a:prstGeom>
        </p:spPr>
        <p:txBody>
          <a:bodyPr/>
          <a:lstStyle>
            <a:lvl1pPr>
              <a:defRPr sz="800" b="1">
                <a:latin typeface="Century Gothic" panose="020B0502020202020204" pitchFamily="34" charset="0"/>
                <a:cs typeface="Gotham Medium" pitchFamily="50" charset="0"/>
              </a:defRPr>
            </a:lvl1pPr>
          </a:lstStyle>
          <a:p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20406" y="6426495"/>
            <a:ext cx="1735090" cy="23852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  <a:ea typeface="Gotham Bold" charset="0"/>
                <a:cs typeface="Gotham Book" pitchFamily="50" charset="0"/>
              </a:rPr>
              <a:t>www.CharlotteNC.gov</a:t>
            </a:r>
            <a:endParaRPr lang="en-US" sz="1100" dirty="0">
              <a:solidFill>
                <a:schemeClr val="bg1"/>
              </a:solidFill>
              <a:latin typeface="Gotham Book" pitchFamily="50" charset="0"/>
              <a:ea typeface="Gotham Bold" charset="0"/>
              <a:cs typeface="Gotham Book" pitchFamily="50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553270" y="5735378"/>
            <a:ext cx="869363" cy="68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494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685822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7" y="3193130"/>
            <a:ext cx="2855280" cy="36648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87032" y="0"/>
            <a:ext cx="2855280" cy="3664870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89895" y="6496452"/>
            <a:ext cx="6452417" cy="365125"/>
          </a:xfrm>
          <a:prstGeom prst="rect">
            <a:avLst/>
          </a:prstGeom>
        </p:spPr>
        <p:txBody>
          <a:bodyPr/>
          <a:lstStyle>
            <a:lvl1pPr>
              <a:defRPr sz="800" b="1">
                <a:latin typeface="Century Gothic" panose="020B0502020202020204" pitchFamily="34" charset="0"/>
                <a:cs typeface="Gotham Medium" pitchFamily="50" charset="0"/>
              </a:defRPr>
            </a:lvl1pPr>
          </a:lstStyle>
          <a:p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20406" y="6426495"/>
            <a:ext cx="1735090" cy="23852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  <a:ea typeface="Gotham Bold" charset="0"/>
                <a:cs typeface="Gotham Book" pitchFamily="50" charset="0"/>
              </a:rPr>
              <a:t>www.CharlotteNC.gov</a:t>
            </a:r>
            <a:endParaRPr lang="en-US" sz="1100" dirty="0">
              <a:solidFill>
                <a:schemeClr val="bg1"/>
              </a:solidFill>
              <a:latin typeface="Gotham Book" pitchFamily="50" charset="0"/>
              <a:ea typeface="Gotham Bold" charset="0"/>
              <a:cs typeface="Gotham Book" pitchFamily="50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553270" y="5735378"/>
            <a:ext cx="869363" cy="68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016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88" y="0"/>
            <a:ext cx="9143999" cy="337382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73108" y="6316133"/>
            <a:ext cx="1735090" cy="23852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Gotham Book" pitchFamily="50" charset="0"/>
                <a:ea typeface="Gotham Bold" charset="0"/>
                <a:cs typeface="Gotham Book" pitchFamily="50" charset="0"/>
              </a:rPr>
              <a:t>www.CharlotteNC.gov</a:t>
            </a:r>
            <a:endParaRPr lang="en-US" sz="1100" dirty="0">
              <a:solidFill>
                <a:schemeClr val="bg1"/>
              </a:solidFill>
              <a:latin typeface="Gotham Book" pitchFamily="50" charset="0"/>
              <a:ea typeface="Gotham Bold" charset="0"/>
              <a:cs typeface="Gotham Book" pitchFamily="50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505972" y="5625016"/>
            <a:ext cx="869363" cy="68048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1687" y="5320"/>
            <a:ext cx="9143999" cy="336850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1050"/>
            <a:ext cx="2855280" cy="36648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87032" y="0"/>
            <a:ext cx="2855280" cy="366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43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36" y="5320"/>
            <a:ext cx="9144000" cy="338510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4836" y="0"/>
            <a:ext cx="9143999" cy="3390427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3108" y="6316133"/>
            <a:ext cx="1735090" cy="23852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Gotham Book" pitchFamily="50" charset="0"/>
                <a:ea typeface="Gotham Bold" charset="0"/>
                <a:cs typeface="Gotham Book" pitchFamily="50" charset="0"/>
              </a:rPr>
              <a:t>www.CharlotteNC.gov</a:t>
            </a:r>
            <a:endParaRPr lang="en-US" sz="1100" dirty="0">
              <a:solidFill>
                <a:schemeClr val="bg1"/>
              </a:solidFill>
              <a:latin typeface="Gotham Book" pitchFamily="50" charset="0"/>
              <a:ea typeface="Gotham Bold" charset="0"/>
              <a:cs typeface="Gotham Book" pitchFamily="50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505972" y="5625016"/>
            <a:ext cx="869363" cy="6804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7" y="-246707"/>
            <a:ext cx="2855280" cy="36648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88720" y="0"/>
            <a:ext cx="2855280" cy="3664870"/>
          </a:xfrm>
          <a:prstGeom prst="rect">
            <a:avLst/>
          </a:prstGeom>
        </p:spPr>
      </p:pic>
      <p:sp>
        <p:nvSpPr>
          <p:cNvPr id="14" name="Right Triangle 13"/>
          <p:cNvSpPr/>
          <p:nvPr userDrawn="1"/>
        </p:nvSpPr>
        <p:spPr>
          <a:xfrm>
            <a:off x="-5007" y="178130"/>
            <a:ext cx="2344446" cy="3240034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Triangle 14"/>
          <p:cNvSpPr/>
          <p:nvPr userDrawn="1"/>
        </p:nvSpPr>
        <p:spPr>
          <a:xfrm rot="10800000">
            <a:off x="6799554" y="0"/>
            <a:ext cx="2344446" cy="3240034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79574" y="6435585"/>
            <a:ext cx="619125" cy="365125"/>
          </a:xfrm>
          <a:prstGeom prst="rect">
            <a:avLst/>
          </a:prstGeom>
        </p:spPr>
        <p:txBody>
          <a:bodyPr/>
          <a:lstStyle>
            <a:lvl1pPr algn="r">
              <a:defRPr sz="1100" b="1" baseline="0">
                <a:solidFill>
                  <a:srgbClr val="000000"/>
                </a:solidFill>
                <a:latin typeface="Century Gothic" panose="020B0502020202020204" pitchFamily="34" charset="0"/>
                <a:cs typeface="Gotham Light" pitchFamily="50" charset="0"/>
              </a:defRPr>
            </a:lvl1pPr>
          </a:lstStyle>
          <a:p>
            <a:fld id="{CD3A8508-1D92-5849-B597-1F42850F20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422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07" y="8650"/>
            <a:ext cx="9149007" cy="3409514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4836" y="8650"/>
            <a:ext cx="9143999" cy="3409514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3108" y="6316133"/>
            <a:ext cx="1735090" cy="23852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Gotham Book" pitchFamily="50" charset="0"/>
                <a:ea typeface="Gotham Bold" charset="0"/>
                <a:cs typeface="Gotham Book" pitchFamily="50" charset="0"/>
              </a:rPr>
              <a:t>www.CharlotteNC.gov</a:t>
            </a:r>
            <a:endParaRPr lang="en-US" sz="1100" dirty="0">
              <a:solidFill>
                <a:schemeClr val="bg1"/>
              </a:solidFill>
              <a:latin typeface="Gotham Book" pitchFamily="50" charset="0"/>
              <a:ea typeface="Gotham Bold" charset="0"/>
              <a:cs typeface="Gotham Book" pitchFamily="50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505972" y="5625016"/>
            <a:ext cx="869363" cy="6804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7" y="-246707"/>
            <a:ext cx="2855280" cy="36648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88720" y="0"/>
            <a:ext cx="2855280" cy="366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55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36" y="5320"/>
            <a:ext cx="9144000" cy="338510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4836" y="0"/>
            <a:ext cx="9143999" cy="3390427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3108" y="6316133"/>
            <a:ext cx="1735090" cy="23852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Gotham Book" pitchFamily="50" charset="0"/>
                <a:ea typeface="Gotham Bold" charset="0"/>
                <a:cs typeface="Gotham Book" pitchFamily="50" charset="0"/>
              </a:rPr>
              <a:t>www.CharlotteNC.gov</a:t>
            </a:r>
            <a:endParaRPr lang="en-US" sz="1100" dirty="0">
              <a:solidFill>
                <a:schemeClr val="bg1"/>
              </a:solidFill>
              <a:latin typeface="Gotham Book" pitchFamily="50" charset="0"/>
              <a:ea typeface="Gotham Bold" charset="0"/>
              <a:cs typeface="Gotham Book" pitchFamily="50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505972" y="5625016"/>
            <a:ext cx="869363" cy="6804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6" y="-268015"/>
            <a:ext cx="2850272" cy="36584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33580" y="5319"/>
            <a:ext cx="2850272" cy="365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83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9144000" cy="341164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4836" y="0"/>
            <a:ext cx="9144000" cy="341164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3108" y="6316133"/>
            <a:ext cx="1735090" cy="23852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Gotham Book" pitchFamily="50" charset="0"/>
                <a:ea typeface="Gotham Bold" charset="0"/>
                <a:cs typeface="Gotham Book" pitchFamily="50" charset="0"/>
              </a:rPr>
              <a:t>www.CharlotteNC.gov</a:t>
            </a:r>
            <a:endParaRPr lang="en-US" sz="1100" dirty="0">
              <a:solidFill>
                <a:schemeClr val="bg1"/>
              </a:solidFill>
              <a:latin typeface="Gotham Book" pitchFamily="50" charset="0"/>
              <a:ea typeface="Gotham Bold" charset="0"/>
              <a:cs typeface="Gotham Book" pitchFamily="50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505972" y="5625016"/>
            <a:ext cx="869363" cy="6804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7" y="-253228"/>
            <a:ext cx="2855280" cy="36648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02798" y="-971"/>
            <a:ext cx="2855280" cy="366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36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78" y="0"/>
            <a:ext cx="9144000" cy="341164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 userDrawn="1"/>
        </p:nvSpPr>
        <p:spPr>
          <a:xfrm>
            <a:off x="14078" y="0"/>
            <a:ext cx="9144000" cy="341164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3108" y="6316133"/>
            <a:ext cx="1735090" cy="23852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Gotham Book" pitchFamily="50" charset="0"/>
                <a:ea typeface="Gotham Bold" charset="0"/>
                <a:cs typeface="Gotham Book" pitchFamily="50" charset="0"/>
              </a:rPr>
              <a:t>www.CharlotteNC.gov</a:t>
            </a:r>
            <a:endParaRPr lang="en-US" sz="1100" dirty="0">
              <a:solidFill>
                <a:schemeClr val="bg1"/>
              </a:solidFill>
              <a:latin typeface="Gotham Book" pitchFamily="50" charset="0"/>
              <a:ea typeface="Gotham Bold" charset="0"/>
              <a:cs typeface="Gotham Book" pitchFamily="50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505972" y="5625016"/>
            <a:ext cx="869363" cy="6804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6" y="-268015"/>
            <a:ext cx="2850272" cy="36584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33580" y="5319"/>
            <a:ext cx="2850272" cy="365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13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07" y="1"/>
            <a:ext cx="9144000" cy="341164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5007" y="1"/>
            <a:ext cx="9144000" cy="341164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3108" y="6316133"/>
            <a:ext cx="1735090" cy="23852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Gotham Book" pitchFamily="50" charset="0"/>
                <a:ea typeface="Gotham Bold" charset="0"/>
                <a:cs typeface="Gotham Book" pitchFamily="50" charset="0"/>
              </a:rPr>
              <a:t>www.CharlotteNC.gov</a:t>
            </a:r>
            <a:endParaRPr lang="en-US" sz="1100" dirty="0">
              <a:solidFill>
                <a:schemeClr val="bg1"/>
              </a:solidFill>
              <a:latin typeface="Gotham Book" pitchFamily="50" charset="0"/>
              <a:ea typeface="Gotham Bold" charset="0"/>
              <a:cs typeface="Gotham Book" pitchFamily="50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505972" y="5625016"/>
            <a:ext cx="869363" cy="6804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6" y="-268015"/>
            <a:ext cx="2850272" cy="36584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33580" y="5319"/>
            <a:ext cx="2850272" cy="365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72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07" y="0"/>
            <a:ext cx="9144000" cy="341164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4078" y="0"/>
            <a:ext cx="9144000" cy="341164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3108" y="6316133"/>
            <a:ext cx="1735090" cy="23852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Gotham Book" pitchFamily="50" charset="0"/>
                <a:ea typeface="Gotham Bold" charset="0"/>
                <a:cs typeface="Gotham Book" pitchFamily="50" charset="0"/>
              </a:rPr>
              <a:t>www.CharlotteNC.gov</a:t>
            </a:r>
            <a:endParaRPr lang="en-US" sz="1100" dirty="0">
              <a:solidFill>
                <a:schemeClr val="bg1"/>
              </a:solidFill>
              <a:latin typeface="Gotham Book" pitchFamily="50" charset="0"/>
              <a:ea typeface="Gotham Bold" charset="0"/>
              <a:cs typeface="Gotham Book" pitchFamily="50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505972" y="5625016"/>
            <a:ext cx="869363" cy="6804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6" y="-268015"/>
            <a:ext cx="2850272" cy="36584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33580" y="5319"/>
            <a:ext cx="2850272" cy="365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81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07" y="1"/>
            <a:ext cx="9144000" cy="341164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5007" y="1"/>
            <a:ext cx="9144000" cy="341164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3108" y="6316133"/>
            <a:ext cx="1735090" cy="23852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Gotham Book" pitchFamily="50" charset="0"/>
                <a:ea typeface="Gotham Bold" charset="0"/>
                <a:cs typeface="Gotham Book" pitchFamily="50" charset="0"/>
              </a:rPr>
              <a:t>www.CharlotteNC.gov</a:t>
            </a:r>
            <a:endParaRPr lang="en-US" sz="1100" dirty="0">
              <a:solidFill>
                <a:schemeClr val="bg1"/>
              </a:solidFill>
              <a:latin typeface="Gotham Book" pitchFamily="50" charset="0"/>
              <a:ea typeface="Gotham Bold" charset="0"/>
              <a:cs typeface="Gotham Book" pitchFamily="50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505972" y="5625016"/>
            <a:ext cx="869363" cy="6804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6" y="-268015"/>
            <a:ext cx="2850272" cy="36584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33580" y="5319"/>
            <a:ext cx="2850272" cy="365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50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07" y="0"/>
            <a:ext cx="9144000" cy="3416687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5007" y="7267"/>
            <a:ext cx="9144000" cy="341164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3108" y="6316133"/>
            <a:ext cx="1735090" cy="23852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Gotham Book" pitchFamily="50" charset="0"/>
                <a:ea typeface="Gotham Bold" charset="0"/>
                <a:cs typeface="Gotham Book" pitchFamily="50" charset="0"/>
              </a:rPr>
              <a:t>www.CharlotteNC.gov</a:t>
            </a:r>
            <a:endParaRPr lang="en-US" sz="1100" dirty="0">
              <a:solidFill>
                <a:schemeClr val="bg1"/>
              </a:solidFill>
              <a:latin typeface="Gotham Book" pitchFamily="50" charset="0"/>
              <a:ea typeface="Gotham Bold" charset="0"/>
              <a:cs typeface="Gotham Book" pitchFamily="50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505972" y="5625016"/>
            <a:ext cx="869363" cy="6804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6" y="-268015"/>
            <a:ext cx="2850272" cy="36584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33580" y="5319"/>
            <a:ext cx="2850272" cy="365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94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18" y="5305091"/>
            <a:ext cx="1209863" cy="15529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4137" y="5300554"/>
            <a:ext cx="1209863" cy="15529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82993" y="6290853"/>
            <a:ext cx="515021" cy="403127"/>
          </a:xfrm>
          <a:prstGeom prst="rect">
            <a:avLst/>
          </a:prstGeom>
        </p:spPr>
      </p:pic>
      <p:sp>
        <p:nvSpPr>
          <p:cNvPr id="2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67699" y="6356351"/>
            <a:ext cx="619125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latin typeface="Gotham Light" pitchFamily="50" charset="0"/>
                <a:cs typeface="Gotham Light" pitchFamily="50" charset="0"/>
              </a:defRPr>
            </a:lvl1pPr>
          </a:lstStyle>
          <a:p>
            <a:fld id="{CD3A8508-1D92-5849-B597-1F42850F20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353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51" y="5336624"/>
            <a:ext cx="1197579" cy="15371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6421" y="5336624"/>
            <a:ext cx="1197579" cy="1537142"/>
          </a:xfrm>
          <a:prstGeom prst="rect">
            <a:avLst/>
          </a:prstGeom>
        </p:spPr>
      </p:pic>
      <p:sp>
        <p:nvSpPr>
          <p:cNvPr id="2" name="Right Triangle 1"/>
          <p:cNvSpPr/>
          <p:nvPr userDrawn="1"/>
        </p:nvSpPr>
        <p:spPr>
          <a:xfrm>
            <a:off x="-12651" y="5510151"/>
            <a:ext cx="974553" cy="136361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71118" y="6290853"/>
            <a:ext cx="515021" cy="403127"/>
          </a:xfrm>
          <a:prstGeom prst="rect">
            <a:avLst/>
          </a:prstGeom>
        </p:spPr>
      </p:pic>
      <p:sp>
        <p:nvSpPr>
          <p:cNvPr id="7" name="Right Triangle 6"/>
          <p:cNvSpPr/>
          <p:nvPr userDrawn="1"/>
        </p:nvSpPr>
        <p:spPr>
          <a:xfrm flipH="1">
            <a:off x="8169447" y="5533773"/>
            <a:ext cx="974553" cy="136361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67699" y="6356351"/>
            <a:ext cx="619125" cy="365125"/>
          </a:xfrm>
          <a:prstGeom prst="rect">
            <a:avLst/>
          </a:prstGeom>
        </p:spPr>
        <p:txBody>
          <a:bodyPr/>
          <a:lstStyle>
            <a:lvl1pPr algn="r">
              <a:defRPr sz="1050" baseline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defRPr>
            </a:lvl1pPr>
          </a:lstStyle>
          <a:p>
            <a:fld id="{CD3A8508-1D92-5849-B597-1F42850F20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25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78" y="0"/>
            <a:ext cx="9144000" cy="341164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 userDrawn="1"/>
        </p:nvSpPr>
        <p:spPr>
          <a:xfrm>
            <a:off x="14078" y="0"/>
            <a:ext cx="9144000" cy="3411642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3108" y="6316133"/>
            <a:ext cx="1735090" cy="23852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Gotham Book" pitchFamily="50" charset="0"/>
                <a:ea typeface="Gotham Bold" charset="0"/>
                <a:cs typeface="Gotham Book" pitchFamily="50" charset="0"/>
              </a:rPr>
              <a:t>www.CharlotteNC.gov</a:t>
            </a:r>
            <a:endParaRPr lang="en-US" sz="1100" dirty="0">
              <a:solidFill>
                <a:schemeClr val="bg1"/>
              </a:solidFill>
              <a:latin typeface="Gotham Book" pitchFamily="50" charset="0"/>
              <a:ea typeface="Gotham Bold" charset="0"/>
              <a:cs typeface="Gotham Book" pitchFamily="50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505972" y="5625016"/>
            <a:ext cx="869363" cy="6804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7" y="-246707"/>
            <a:ext cx="2855280" cy="36648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88720" y="0"/>
            <a:ext cx="2855280" cy="3664870"/>
          </a:xfrm>
          <a:prstGeom prst="rect">
            <a:avLst/>
          </a:prstGeom>
        </p:spPr>
      </p:pic>
      <p:sp>
        <p:nvSpPr>
          <p:cNvPr id="14" name="Right Triangle 13"/>
          <p:cNvSpPr/>
          <p:nvPr userDrawn="1"/>
        </p:nvSpPr>
        <p:spPr>
          <a:xfrm>
            <a:off x="-5007" y="178130"/>
            <a:ext cx="2344446" cy="3240034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Triangle 14"/>
          <p:cNvSpPr/>
          <p:nvPr userDrawn="1"/>
        </p:nvSpPr>
        <p:spPr>
          <a:xfrm rot="10800000">
            <a:off x="6799554" y="0"/>
            <a:ext cx="2344446" cy="3240034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79574" y="6435585"/>
            <a:ext cx="619125" cy="365125"/>
          </a:xfrm>
          <a:prstGeom prst="rect">
            <a:avLst/>
          </a:prstGeom>
        </p:spPr>
        <p:txBody>
          <a:bodyPr/>
          <a:lstStyle>
            <a:lvl1pPr algn="r">
              <a:defRPr sz="1100" b="1" baseline="0">
                <a:solidFill>
                  <a:srgbClr val="000000"/>
                </a:solidFill>
                <a:latin typeface="Century Gothic" panose="020B0502020202020204" pitchFamily="34" charset="0"/>
                <a:cs typeface="Gotham Light" pitchFamily="50" charset="0"/>
              </a:defRPr>
            </a:lvl1pPr>
          </a:lstStyle>
          <a:p>
            <a:fld id="{CD3A8508-1D92-5849-B597-1F42850F20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536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18" y="5320857"/>
            <a:ext cx="1209863" cy="15529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4137" y="5320857"/>
            <a:ext cx="1209863" cy="15529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82993" y="6290853"/>
            <a:ext cx="515021" cy="403127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3629"/>
            <a:ext cx="9144000" cy="11155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67699" y="6356351"/>
            <a:ext cx="619125" cy="365125"/>
          </a:xfrm>
          <a:prstGeom prst="rect">
            <a:avLst/>
          </a:prstGeom>
        </p:spPr>
        <p:txBody>
          <a:bodyPr/>
          <a:lstStyle>
            <a:lvl1pPr algn="r">
              <a:defRPr sz="1050" baseline="0">
                <a:solidFill>
                  <a:schemeClr val="bg1"/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fld id="{CD3A8508-1D92-5849-B597-1F42850F20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062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8" y="5304093"/>
            <a:ext cx="1209863" cy="15529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4131" y="5309235"/>
            <a:ext cx="1209863" cy="15529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82993" y="6290853"/>
            <a:ext cx="515021" cy="403127"/>
          </a:xfrm>
          <a:prstGeom prst="rect">
            <a:avLst/>
          </a:prstGeom>
        </p:spPr>
      </p:pic>
      <p:sp>
        <p:nvSpPr>
          <p:cNvPr id="2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67699" y="6356351"/>
            <a:ext cx="619125" cy="365125"/>
          </a:xfrm>
          <a:prstGeom prst="rect">
            <a:avLst/>
          </a:prstGeom>
        </p:spPr>
        <p:txBody>
          <a:bodyPr/>
          <a:lstStyle>
            <a:lvl1pPr algn="r">
              <a:defRPr sz="1050" baseline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defRPr>
            </a:lvl1pPr>
          </a:lstStyle>
          <a:p>
            <a:fld id="{CD3A8508-1D92-5849-B597-1F42850F20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750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6411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-1" y="0"/>
            <a:ext cx="9143995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 smtClean="0"/>
              <a:t>`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832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67699" y="6356351"/>
            <a:ext cx="619125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latin typeface="Gotham Light" pitchFamily="50" charset="0"/>
                <a:cs typeface="Gotham Light" pitchFamily="50" charset="0"/>
              </a:defRPr>
            </a:lvl1pPr>
          </a:lstStyle>
          <a:p>
            <a:fld id="{CD3A8508-1D92-5849-B597-1F42850F20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609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" y="0"/>
            <a:ext cx="9143995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 smtClean="0"/>
              <a:t>`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67699" y="6356351"/>
            <a:ext cx="619125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latin typeface="Gotham Light" pitchFamily="50" charset="0"/>
                <a:cs typeface="Gotham Light" pitchFamily="50" charset="0"/>
              </a:defRPr>
            </a:lvl1pPr>
          </a:lstStyle>
          <a:p>
            <a:fld id="{CD3A8508-1D92-5849-B597-1F42850F20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480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67699" y="6356351"/>
            <a:ext cx="619125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latin typeface="Gotham Light" pitchFamily="50" charset="0"/>
                <a:cs typeface="Gotham Light" pitchFamily="50" charset="0"/>
              </a:defRPr>
            </a:lvl1pPr>
          </a:lstStyle>
          <a:p>
            <a:fld id="{CD3A8508-1D92-5849-B597-1F42850F20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449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73108" y="6316133"/>
            <a:ext cx="1735090" cy="23852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Gotham Book" pitchFamily="50" charset="0"/>
                <a:ea typeface="Gotham Bold" charset="0"/>
                <a:cs typeface="Gotham Book" pitchFamily="50" charset="0"/>
              </a:rPr>
              <a:t>www.CharlotteNC.gov</a:t>
            </a:r>
            <a:endParaRPr lang="en-US" sz="1100" dirty="0">
              <a:solidFill>
                <a:schemeClr val="bg1"/>
              </a:solidFill>
              <a:latin typeface="Gotham Book" pitchFamily="50" charset="0"/>
              <a:ea typeface="Gotham Bold" charset="0"/>
              <a:cs typeface="Gotham Book" pitchFamily="50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505972" y="5625016"/>
            <a:ext cx="869363" cy="68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44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93794" y="6513283"/>
            <a:ext cx="1735090" cy="23852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Gotham Book" pitchFamily="50" charset="0"/>
                <a:ea typeface="Gotham Bold" charset="0"/>
                <a:cs typeface="Gotham Book" pitchFamily="50" charset="0"/>
              </a:rPr>
              <a:t>www.CharlotteNC.gov</a:t>
            </a:r>
            <a:endParaRPr lang="en-US" sz="1100" dirty="0">
              <a:solidFill>
                <a:schemeClr val="bg1"/>
              </a:solidFill>
              <a:latin typeface="Gotham Book" pitchFamily="50" charset="0"/>
              <a:ea typeface="Gotham Bold" charset="0"/>
              <a:cs typeface="Gotham Book" pitchFamily="50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239070" y="5822166"/>
            <a:ext cx="869363" cy="68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36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734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07" y="1"/>
            <a:ext cx="9144000" cy="341164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5007" y="1"/>
            <a:ext cx="9144000" cy="3411642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3108" y="6316133"/>
            <a:ext cx="1735090" cy="23852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Gotham Book" pitchFamily="50" charset="0"/>
                <a:ea typeface="Gotham Bold" charset="0"/>
                <a:cs typeface="Gotham Book" pitchFamily="50" charset="0"/>
              </a:rPr>
              <a:t>www.CharlotteNC.gov</a:t>
            </a:r>
            <a:endParaRPr lang="en-US" sz="1100" dirty="0">
              <a:solidFill>
                <a:schemeClr val="bg1"/>
              </a:solidFill>
              <a:latin typeface="Gotham Book" pitchFamily="50" charset="0"/>
              <a:ea typeface="Gotham Bold" charset="0"/>
              <a:cs typeface="Gotham Book" pitchFamily="50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505972" y="5625016"/>
            <a:ext cx="869363" cy="6804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7" y="-246707"/>
            <a:ext cx="2855280" cy="36648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88720" y="0"/>
            <a:ext cx="2855280" cy="3664870"/>
          </a:xfrm>
          <a:prstGeom prst="rect">
            <a:avLst/>
          </a:prstGeom>
        </p:spPr>
      </p:pic>
      <p:sp>
        <p:nvSpPr>
          <p:cNvPr id="14" name="Right Triangle 13"/>
          <p:cNvSpPr/>
          <p:nvPr userDrawn="1"/>
        </p:nvSpPr>
        <p:spPr>
          <a:xfrm>
            <a:off x="-5007" y="178130"/>
            <a:ext cx="2344446" cy="3240034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Triangle 14"/>
          <p:cNvSpPr/>
          <p:nvPr userDrawn="1"/>
        </p:nvSpPr>
        <p:spPr>
          <a:xfrm rot="10800000">
            <a:off x="6799554" y="0"/>
            <a:ext cx="2344446" cy="3240034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79574" y="6435585"/>
            <a:ext cx="619125" cy="365125"/>
          </a:xfrm>
          <a:prstGeom prst="rect">
            <a:avLst/>
          </a:prstGeom>
        </p:spPr>
        <p:txBody>
          <a:bodyPr/>
          <a:lstStyle>
            <a:lvl1pPr algn="r">
              <a:defRPr sz="1100" b="1" baseline="0">
                <a:solidFill>
                  <a:srgbClr val="000000"/>
                </a:solidFill>
                <a:latin typeface="Century Gothic" panose="020B0502020202020204" pitchFamily="34" charset="0"/>
                <a:cs typeface="Gotham Light" pitchFamily="50" charset="0"/>
              </a:defRPr>
            </a:lvl1pPr>
          </a:lstStyle>
          <a:p>
            <a:fld id="{CD3A8508-1D92-5849-B597-1F42850F20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214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73108" y="6316133"/>
            <a:ext cx="1735090" cy="23852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Gotham Book" pitchFamily="50" charset="0"/>
                <a:ea typeface="Gotham Bold" charset="0"/>
                <a:cs typeface="Gotham Book" pitchFamily="50" charset="0"/>
              </a:rPr>
              <a:t>www.CharlotteNC.gov</a:t>
            </a:r>
            <a:endParaRPr lang="en-US" sz="1100" dirty="0">
              <a:solidFill>
                <a:schemeClr val="bg1"/>
              </a:solidFill>
              <a:latin typeface="Gotham Book" pitchFamily="50" charset="0"/>
              <a:ea typeface="Gotham Bold" charset="0"/>
              <a:cs typeface="Gotham Book" pitchFamily="50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505972" y="5625016"/>
            <a:ext cx="869363" cy="68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27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649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32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07" y="0"/>
            <a:ext cx="9144000" cy="341164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4078" y="0"/>
            <a:ext cx="9144000" cy="3411642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3108" y="6316133"/>
            <a:ext cx="1735090" cy="23852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Gotham Book" pitchFamily="50" charset="0"/>
                <a:ea typeface="Gotham Bold" charset="0"/>
                <a:cs typeface="Gotham Book" pitchFamily="50" charset="0"/>
              </a:rPr>
              <a:t>www.CharlotteNC.gov</a:t>
            </a:r>
            <a:endParaRPr lang="en-US" sz="1100" dirty="0">
              <a:solidFill>
                <a:schemeClr val="bg1"/>
              </a:solidFill>
              <a:latin typeface="Gotham Book" pitchFamily="50" charset="0"/>
              <a:ea typeface="Gotham Bold" charset="0"/>
              <a:cs typeface="Gotham Book" pitchFamily="50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505972" y="5625016"/>
            <a:ext cx="869363" cy="6804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7" y="-246707"/>
            <a:ext cx="2855280" cy="36648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88720" y="0"/>
            <a:ext cx="2855280" cy="3664870"/>
          </a:xfrm>
          <a:prstGeom prst="rect">
            <a:avLst/>
          </a:prstGeom>
        </p:spPr>
      </p:pic>
      <p:sp>
        <p:nvSpPr>
          <p:cNvPr id="14" name="Right Triangle 13"/>
          <p:cNvSpPr/>
          <p:nvPr userDrawn="1"/>
        </p:nvSpPr>
        <p:spPr>
          <a:xfrm>
            <a:off x="-5007" y="178130"/>
            <a:ext cx="2344446" cy="3240034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Triangle 14"/>
          <p:cNvSpPr/>
          <p:nvPr userDrawn="1"/>
        </p:nvSpPr>
        <p:spPr>
          <a:xfrm rot="10800000">
            <a:off x="6799554" y="0"/>
            <a:ext cx="2344446" cy="3240034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79574" y="6435585"/>
            <a:ext cx="619125" cy="365125"/>
          </a:xfrm>
          <a:prstGeom prst="rect">
            <a:avLst/>
          </a:prstGeom>
        </p:spPr>
        <p:txBody>
          <a:bodyPr/>
          <a:lstStyle>
            <a:lvl1pPr algn="r">
              <a:defRPr sz="1100" b="1" baseline="0">
                <a:solidFill>
                  <a:srgbClr val="000000"/>
                </a:solidFill>
                <a:latin typeface="Century Gothic" panose="020B0502020202020204" pitchFamily="34" charset="0"/>
                <a:cs typeface="Gotham Light" pitchFamily="50" charset="0"/>
              </a:defRPr>
            </a:lvl1pPr>
          </a:lstStyle>
          <a:p>
            <a:fld id="{CD3A8508-1D92-5849-B597-1F42850F20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203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07" y="1"/>
            <a:ext cx="9144000" cy="341164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5007" y="1"/>
            <a:ext cx="9144000" cy="3411642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3108" y="6316133"/>
            <a:ext cx="1735090" cy="23852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Gotham Book" pitchFamily="50" charset="0"/>
                <a:ea typeface="Gotham Bold" charset="0"/>
                <a:cs typeface="Gotham Book" pitchFamily="50" charset="0"/>
              </a:rPr>
              <a:t>www.CharlotteNC.gov</a:t>
            </a:r>
            <a:endParaRPr lang="en-US" sz="1100" dirty="0">
              <a:solidFill>
                <a:schemeClr val="bg1"/>
              </a:solidFill>
              <a:latin typeface="Gotham Book" pitchFamily="50" charset="0"/>
              <a:ea typeface="Gotham Bold" charset="0"/>
              <a:cs typeface="Gotham Book" pitchFamily="50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505972" y="5625016"/>
            <a:ext cx="869363" cy="6804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7" y="-246707"/>
            <a:ext cx="2855280" cy="36648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88720" y="0"/>
            <a:ext cx="2855280" cy="3664870"/>
          </a:xfrm>
          <a:prstGeom prst="rect">
            <a:avLst/>
          </a:prstGeom>
        </p:spPr>
      </p:pic>
      <p:sp>
        <p:nvSpPr>
          <p:cNvPr id="14" name="Right Triangle 13"/>
          <p:cNvSpPr/>
          <p:nvPr userDrawn="1"/>
        </p:nvSpPr>
        <p:spPr>
          <a:xfrm>
            <a:off x="-5007" y="178130"/>
            <a:ext cx="2344446" cy="3240034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Triangle 14"/>
          <p:cNvSpPr/>
          <p:nvPr userDrawn="1"/>
        </p:nvSpPr>
        <p:spPr>
          <a:xfrm rot="10800000">
            <a:off x="6799554" y="0"/>
            <a:ext cx="2344446" cy="3240034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79574" y="6435585"/>
            <a:ext cx="619125" cy="365125"/>
          </a:xfrm>
          <a:prstGeom prst="rect">
            <a:avLst/>
          </a:prstGeom>
        </p:spPr>
        <p:txBody>
          <a:bodyPr/>
          <a:lstStyle>
            <a:lvl1pPr algn="r">
              <a:defRPr sz="1100" b="1" baseline="0">
                <a:solidFill>
                  <a:srgbClr val="000000"/>
                </a:solidFill>
                <a:latin typeface="Century Gothic" panose="020B0502020202020204" pitchFamily="34" charset="0"/>
                <a:cs typeface="Gotham Light" pitchFamily="50" charset="0"/>
              </a:defRPr>
            </a:lvl1pPr>
          </a:lstStyle>
          <a:p>
            <a:fld id="{CD3A8508-1D92-5849-B597-1F42850F20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911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07" y="0"/>
            <a:ext cx="9144000" cy="3416687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5007" y="7267"/>
            <a:ext cx="9144000" cy="3411642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3108" y="6316133"/>
            <a:ext cx="1735090" cy="23852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Gotham Book" pitchFamily="50" charset="0"/>
                <a:ea typeface="Gotham Bold" charset="0"/>
                <a:cs typeface="Gotham Book" pitchFamily="50" charset="0"/>
              </a:rPr>
              <a:t>www.CharlotteNC.gov</a:t>
            </a:r>
            <a:endParaRPr lang="en-US" sz="1100" dirty="0">
              <a:solidFill>
                <a:schemeClr val="bg1"/>
              </a:solidFill>
              <a:latin typeface="Gotham Book" pitchFamily="50" charset="0"/>
              <a:ea typeface="Gotham Bold" charset="0"/>
              <a:cs typeface="Gotham Book" pitchFamily="50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505972" y="5625016"/>
            <a:ext cx="869363" cy="6804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7" y="-246707"/>
            <a:ext cx="2855280" cy="36648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88720" y="0"/>
            <a:ext cx="2855280" cy="3664870"/>
          </a:xfrm>
          <a:prstGeom prst="rect">
            <a:avLst/>
          </a:prstGeom>
        </p:spPr>
      </p:pic>
      <p:sp>
        <p:nvSpPr>
          <p:cNvPr id="19" name="Right Triangle 18"/>
          <p:cNvSpPr/>
          <p:nvPr userDrawn="1"/>
        </p:nvSpPr>
        <p:spPr>
          <a:xfrm>
            <a:off x="-5007" y="178130"/>
            <a:ext cx="2344446" cy="3240034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Triangle 19"/>
          <p:cNvSpPr/>
          <p:nvPr userDrawn="1"/>
        </p:nvSpPr>
        <p:spPr>
          <a:xfrm rot="10800000">
            <a:off x="6799554" y="0"/>
            <a:ext cx="2344446" cy="3240034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79574" y="6435585"/>
            <a:ext cx="619125" cy="365125"/>
          </a:xfrm>
          <a:prstGeom prst="rect">
            <a:avLst/>
          </a:prstGeom>
        </p:spPr>
        <p:txBody>
          <a:bodyPr/>
          <a:lstStyle>
            <a:lvl1pPr algn="r">
              <a:defRPr sz="1100" b="1" baseline="0">
                <a:solidFill>
                  <a:srgbClr val="000000"/>
                </a:solidFill>
                <a:latin typeface="Century Gothic" panose="020B0502020202020204" pitchFamily="34" charset="0"/>
                <a:cs typeface="Gotham Light" pitchFamily="50" charset="0"/>
              </a:defRPr>
            </a:lvl1pPr>
          </a:lstStyle>
          <a:p>
            <a:fld id="{CD3A8508-1D92-5849-B597-1F42850F20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418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629"/>
            <a:ext cx="9144000" cy="11155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51" y="5336624"/>
            <a:ext cx="1197579" cy="15371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58296" y="5344608"/>
            <a:ext cx="1197579" cy="1537142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455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000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Right Triangle 1"/>
          <p:cNvSpPr/>
          <p:nvPr userDrawn="1"/>
        </p:nvSpPr>
        <p:spPr>
          <a:xfrm>
            <a:off x="-11875" y="5510151"/>
            <a:ext cx="986428" cy="1363615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71118" y="6290853"/>
            <a:ext cx="515021" cy="403127"/>
          </a:xfrm>
          <a:prstGeom prst="rect">
            <a:avLst/>
          </a:prstGeom>
        </p:spPr>
      </p:pic>
      <p:sp>
        <p:nvSpPr>
          <p:cNvPr id="9" name="Right Triangle 8"/>
          <p:cNvSpPr/>
          <p:nvPr userDrawn="1"/>
        </p:nvSpPr>
        <p:spPr>
          <a:xfrm flipH="1">
            <a:off x="8181711" y="5518135"/>
            <a:ext cx="986428" cy="1363615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79574" y="6435585"/>
            <a:ext cx="619125" cy="365125"/>
          </a:xfrm>
          <a:prstGeom prst="rect">
            <a:avLst/>
          </a:prstGeom>
        </p:spPr>
        <p:txBody>
          <a:bodyPr/>
          <a:lstStyle>
            <a:lvl1pPr algn="r">
              <a:defRPr sz="1100" b="1" baseline="0">
                <a:solidFill>
                  <a:schemeClr val="bg1"/>
                </a:solidFill>
                <a:latin typeface="Century Gothic" panose="020B0502020202020204" pitchFamily="34" charset="0"/>
                <a:cs typeface="Gotham Light" pitchFamily="50" charset="0"/>
              </a:defRPr>
            </a:lvl1pPr>
          </a:lstStyle>
          <a:p>
            <a:fld id="{CD3A8508-1D92-5849-B597-1F42850F20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62" y="1306513"/>
            <a:ext cx="8229600" cy="480695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0000"/>
                </a:solidFill>
                <a:latin typeface="Century Gothic" panose="020B0502020202020204" pitchFamily="34" charset="0"/>
              </a:defRPr>
            </a:lvl1pPr>
            <a:lvl2pPr>
              <a:defRPr sz="2800">
                <a:solidFill>
                  <a:srgbClr val="000000"/>
                </a:solidFill>
                <a:latin typeface="Century Gothic" panose="020B0502020202020204" pitchFamily="34" charset="0"/>
              </a:defRPr>
            </a:lvl2pPr>
            <a:lvl3pPr>
              <a:defRPr sz="2000">
                <a:solidFill>
                  <a:srgbClr val="000000"/>
                </a:solidFill>
                <a:latin typeface="Century Gothic" panose="020B0502020202020204" pitchFamily="34" charset="0"/>
              </a:defRPr>
            </a:lvl3pPr>
            <a:lvl4pPr>
              <a:defRPr sz="2000">
                <a:solidFill>
                  <a:srgbClr val="000000"/>
                </a:solidFill>
                <a:latin typeface="Century Gothic" panose="020B0502020202020204" pitchFamily="34" charset="0"/>
              </a:defRPr>
            </a:lvl4pPr>
            <a:lvl5pPr>
              <a:defRPr sz="2000">
                <a:solidFill>
                  <a:srgbClr val="000000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022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34" Type="http://schemas.openxmlformats.org/officeDocument/2006/relationships/slideLayout" Target="../slideLayouts/slideLayout50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48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36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47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5726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7" r:id="rId2"/>
    <p:sldLayoutId id="2147483694" r:id="rId3"/>
    <p:sldLayoutId id="2147483700" r:id="rId4"/>
    <p:sldLayoutId id="2147483696" r:id="rId5"/>
    <p:sldLayoutId id="2147483699" r:id="rId6"/>
    <p:sldLayoutId id="2147483698" r:id="rId7"/>
    <p:sldLayoutId id="2147483697" r:id="rId8"/>
    <p:sldLayoutId id="2147483692" r:id="rId9"/>
    <p:sldLayoutId id="2147483691" r:id="rId10"/>
    <p:sldLayoutId id="2147483683" r:id="rId11"/>
    <p:sldLayoutId id="2147483684" r:id="rId12"/>
    <p:sldLayoutId id="2147483659" r:id="rId13"/>
    <p:sldLayoutId id="2147483682" r:id="rId14"/>
    <p:sldLayoutId id="2147483673" r:id="rId15"/>
    <p:sldLayoutId id="2147483681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541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  <p:sldLayoutId id="2147483778" r:id="rId24"/>
    <p:sldLayoutId id="2147483779" r:id="rId25"/>
    <p:sldLayoutId id="2147483780" r:id="rId26"/>
    <p:sldLayoutId id="2147483781" r:id="rId27"/>
    <p:sldLayoutId id="2147483782" r:id="rId28"/>
    <p:sldLayoutId id="2147483783" r:id="rId29"/>
    <p:sldLayoutId id="2147483784" r:id="rId30"/>
    <p:sldLayoutId id="2147483785" r:id="rId31"/>
    <p:sldLayoutId id="2147483786" r:id="rId32"/>
    <p:sldLayoutId id="2147483787" r:id="rId33"/>
    <p:sldLayoutId id="2147483788" r:id="rId34"/>
    <p:sldLayoutId id="2147483789" r:id="rId35"/>
    <p:sldLayoutId id="2147483790" r:id="rId3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48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3.gif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82993" y="6290853"/>
            <a:ext cx="515021" cy="4031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75" y="0"/>
            <a:ext cx="926592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1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FY 2018 Budget represents a </a:t>
            </a:r>
            <a:br>
              <a:rPr lang="en-US" dirty="0"/>
            </a:br>
            <a:r>
              <a:rPr lang="en-US" dirty="0"/>
              <a:t>5.3 percent increase from FY 2017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F03B4-344A-4470-A736-024DE3324F25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780265481"/>
              </p:ext>
            </p:extLst>
          </p:nvPr>
        </p:nvGraphicFramePr>
        <p:xfrm>
          <a:off x="1088943" y="1297010"/>
          <a:ext cx="6867525" cy="5464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V="1">
            <a:off x="4154857" y="2573015"/>
            <a:ext cx="1593936" cy="1456083"/>
          </a:xfrm>
          <a:prstGeom prst="straightConnector1">
            <a:avLst/>
          </a:prstGeom>
          <a:ln w="66675" cmpd="sng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8994591">
            <a:off x="4177999" y="2847034"/>
            <a:ext cx="988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5.3% increase</a:t>
            </a:r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key General Fund increases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F03B4-344A-4470-A736-024DE3324F25}" type="slidenum">
              <a:rPr lang="en-US" smtClean="0"/>
              <a:t>11</a:t>
            </a:fld>
            <a:endParaRPr lang="en-US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400839279"/>
              </p:ext>
            </p:extLst>
          </p:nvPr>
        </p:nvGraphicFramePr>
        <p:xfrm>
          <a:off x="870857" y="1397000"/>
          <a:ext cx="7396842" cy="4725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0744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264" y="1141220"/>
            <a:ext cx="5669280" cy="5669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8" t="33445" r="30432" b="33277"/>
          <a:stretch/>
        </p:blipFill>
        <p:spPr>
          <a:xfrm>
            <a:off x="8059419" y="148118"/>
            <a:ext cx="751577" cy="82296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 2018 Budget building </a:t>
            </a:r>
            <a:r>
              <a:rPr lang="en-US" dirty="0" smtClean="0"/>
              <a:t>blocks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8508-1D92-5849-B597-1F42850F201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64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378522" y="4012711"/>
            <a:ext cx="6733891" cy="60643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accent1"/>
                </a:solidFill>
                <a:latin typeface="Century Gothic" panose="020B0502020202020204" pitchFamily="34" charset="0"/>
                <a:ea typeface="Gotham Bold" charset="0"/>
                <a:cs typeface="Gotham Medium" pitchFamily="50" charset="0"/>
              </a:rPr>
              <a:t>Well-Managed Government</a:t>
            </a:r>
            <a:endParaRPr lang="en-US" sz="3200" b="1" dirty="0">
              <a:solidFill>
                <a:schemeClr val="accent1"/>
              </a:solidFill>
              <a:latin typeface="Century Gothic" panose="020B0502020202020204" pitchFamily="34" charset="0"/>
              <a:ea typeface="Gotham Bold" charset="0"/>
              <a:cs typeface="Gotham Medium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8" t="33445" r="30432" b="33277"/>
          <a:stretch/>
        </p:blipFill>
        <p:spPr>
          <a:xfrm>
            <a:off x="3790418" y="4750792"/>
            <a:ext cx="1515054" cy="165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0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710"/>
          <a:stretch/>
        </p:blipFill>
        <p:spPr>
          <a:xfrm>
            <a:off x="-12264" y="393031"/>
            <a:ext cx="9144000" cy="6479467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 fiscal </a:t>
            </a:r>
            <a:r>
              <a:rPr lang="en-US" dirty="0" smtClean="0"/>
              <a:t>leadership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59183" y="6287581"/>
            <a:ext cx="619125" cy="365125"/>
          </a:xfrm>
        </p:spPr>
        <p:txBody>
          <a:bodyPr/>
          <a:lstStyle/>
          <a:p>
            <a:fld id="{CD3A8508-1D92-5849-B597-1F42850F201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457262" y="1306513"/>
            <a:ext cx="3924733" cy="48069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000" b="1" dirty="0" smtClean="0">
                <a:latin typeface="Century Gothic" panose="020B0502020202020204" pitchFamily="34" charset="0"/>
              </a:rPr>
              <a:t>Adherence to budget principles</a:t>
            </a:r>
          </a:p>
          <a:p>
            <a:endParaRPr lang="en-US" sz="1100" b="1" dirty="0" smtClean="0">
              <a:latin typeface="Century Gothic" panose="020B0502020202020204" pitchFamily="34" charset="0"/>
            </a:endParaRPr>
          </a:p>
          <a:p>
            <a:r>
              <a:rPr lang="en-US" sz="2000" b="1" dirty="0" smtClean="0">
                <a:latin typeface="Century Gothic" panose="020B0502020202020204" pitchFamily="34" charset="0"/>
              </a:rPr>
              <a:t>Maintained AAA credit rating on General Obligation debt for 44 consecutive years </a:t>
            </a:r>
          </a:p>
          <a:p>
            <a:pPr marL="0" indent="0">
              <a:buNone/>
            </a:pPr>
            <a:endParaRPr lang="en-US" sz="1000" b="1" dirty="0" smtClean="0">
              <a:latin typeface="Century Gothic" panose="020B0502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42" y="5341020"/>
            <a:ext cx="1197579" cy="15371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7805" y="5349004"/>
            <a:ext cx="1197579" cy="1537142"/>
          </a:xfrm>
          <a:prstGeom prst="rect">
            <a:avLst/>
          </a:prstGeom>
        </p:spPr>
      </p:pic>
      <p:sp>
        <p:nvSpPr>
          <p:cNvPr id="17" name="Right Triangle 16"/>
          <p:cNvSpPr/>
          <p:nvPr/>
        </p:nvSpPr>
        <p:spPr>
          <a:xfrm>
            <a:off x="-22366" y="5514547"/>
            <a:ext cx="986428" cy="1363615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60627" y="6295249"/>
            <a:ext cx="515021" cy="403127"/>
          </a:xfrm>
          <a:prstGeom prst="rect">
            <a:avLst/>
          </a:prstGeom>
        </p:spPr>
      </p:pic>
      <p:sp>
        <p:nvSpPr>
          <p:cNvPr id="19" name="Right Triangle 18"/>
          <p:cNvSpPr/>
          <p:nvPr/>
        </p:nvSpPr>
        <p:spPr>
          <a:xfrm flipH="1">
            <a:off x="8171220" y="5522531"/>
            <a:ext cx="986428" cy="1363615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>
          <a:xfrm>
            <a:off x="8269083" y="6439981"/>
            <a:ext cx="6191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100" b="1" kern="1200" baseline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Gotham Light" pitchFamily="50" charset="0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3A8508-1D92-5849-B597-1F42850F201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8" t="33445" r="30432" b="33277"/>
          <a:stretch/>
        </p:blipFill>
        <p:spPr>
          <a:xfrm>
            <a:off x="8059419" y="148118"/>
            <a:ext cx="751577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9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8" b="12085"/>
          <a:stretch/>
        </p:blipFill>
        <p:spPr>
          <a:xfrm>
            <a:off x="702" y="1282535"/>
            <a:ext cx="9144000" cy="541430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</a:t>
            </a:r>
            <a:r>
              <a:rPr lang="en-US" dirty="0" smtClean="0"/>
              <a:t>constraints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8508-1D92-5849-B597-1F42850F201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" y="5324749"/>
            <a:ext cx="1197579" cy="15371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0873" y="5332733"/>
            <a:ext cx="1197579" cy="1537142"/>
          </a:xfrm>
          <a:prstGeom prst="rect">
            <a:avLst/>
          </a:prstGeom>
        </p:spPr>
      </p:pic>
      <p:sp>
        <p:nvSpPr>
          <p:cNvPr id="14" name="Right Triangle 13"/>
          <p:cNvSpPr/>
          <p:nvPr/>
        </p:nvSpPr>
        <p:spPr>
          <a:xfrm>
            <a:off x="702" y="5498276"/>
            <a:ext cx="986428" cy="1363615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83695" y="6278978"/>
            <a:ext cx="515021" cy="403127"/>
          </a:xfrm>
          <a:prstGeom prst="rect">
            <a:avLst/>
          </a:prstGeom>
        </p:spPr>
      </p:pic>
      <p:sp>
        <p:nvSpPr>
          <p:cNvPr id="16" name="Right Triangle 15"/>
          <p:cNvSpPr/>
          <p:nvPr/>
        </p:nvSpPr>
        <p:spPr>
          <a:xfrm flipH="1">
            <a:off x="8194288" y="5506260"/>
            <a:ext cx="986428" cy="1363615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3"/>
          <p:cNvSpPr txBox="1">
            <a:spLocks/>
          </p:cNvSpPr>
          <p:nvPr/>
        </p:nvSpPr>
        <p:spPr>
          <a:xfrm>
            <a:off x="8292151" y="6423710"/>
            <a:ext cx="6191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100" b="1" kern="1200" baseline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Gotham Light" pitchFamily="50" charset="0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3A8508-1D92-5849-B597-1F42850F201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8" t="33445" r="30432" b="33277"/>
          <a:stretch/>
        </p:blipFill>
        <p:spPr>
          <a:xfrm>
            <a:off x="8059419" y="148118"/>
            <a:ext cx="751577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Realigned to support our Focus </a:t>
            </a:r>
            <a:r>
              <a:rPr lang="en-US" dirty="0" smtClean="0"/>
              <a:t>Areas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8508-1D92-5849-B597-1F42850F201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986" y="1735623"/>
            <a:ext cx="3856501" cy="4209944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57262" y="1306513"/>
            <a:ext cx="5444774" cy="480695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Renewed commitment and strategic departmental alignment with Council Focus Areas</a:t>
            </a:r>
            <a:r>
              <a:rPr lang="en-US" sz="2400" b="1" dirty="0" smtClean="0"/>
              <a:t>:</a:t>
            </a:r>
            <a:endParaRPr lang="en-US" sz="2400" b="1" dirty="0"/>
          </a:p>
          <a:p>
            <a:pPr>
              <a:lnSpc>
                <a:spcPct val="100000"/>
              </a:lnSpc>
            </a:pPr>
            <a:r>
              <a:rPr lang="en-US" sz="2400" dirty="0"/>
              <a:t>Community and resident engagement </a:t>
            </a:r>
          </a:p>
          <a:p>
            <a:pPr>
              <a:lnSpc>
                <a:spcPct val="100000"/>
              </a:lnSpc>
            </a:pPr>
            <a:r>
              <a:rPr lang="en-US" sz="2400" dirty="0" smtClean="0"/>
              <a:t>Housing </a:t>
            </a:r>
            <a:r>
              <a:rPr lang="en-US" sz="2400" dirty="0"/>
              <a:t>and Neighborhood Services </a:t>
            </a:r>
          </a:p>
          <a:p>
            <a:pPr>
              <a:lnSpc>
                <a:spcPct val="100000"/>
              </a:lnSpc>
            </a:pPr>
            <a:r>
              <a:rPr lang="en-US" sz="2400" dirty="0" smtClean="0"/>
              <a:t>Economic </a:t>
            </a:r>
            <a:r>
              <a:rPr lang="en-US" sz="2400" dirty="0"/>
              <a:t>Development </a:t>
            </a:r>
          </a:p>
          <a:p>
            <a:pPr>
              <a:lnSpc>
                <a:spcPct val="100000"/>
              </a:lnSpc>
            </a:pPr>
            <a:r>
              <a:rPr lang="en-US" sz="2400" dirty="0" smtClean="0"/>
              <a:t>Revisions </a:t>
            </a:r>
            <a:r>
              <a:rPr lang="en-US" sz="2400" dirty="0"/>
              <a:t>to performance management </a:t>
            </a:r>
            <a:r>
              <a:rPr lang="en-US" sz="2400" dirty="0" smtClean="0"/>
              <a:t>approach</a:t>
            </a:r>
            <a:endParaRPr lang="en-US" sz="2400" dirty="0"/>
          </a:p>
          <a:p>
            <a:pPr>
              <a:lnSpc>
                <a:spcPct val="100000"/>
              </a:lnSpc>
            </a:pPr>
            <a:r>
              <a:rPr lang="en-US" sz="2400" dirty="0" smtClean="0"/>
              <a:t>Consistent </a:t>
            </a:r>
            <a:r>
              <a:rPr lang="en-US" sz="2400" dirty="0"/>
              <a:t>branded efforts citywide </a:t>
            </a:r>
          </a:p>
          <a:p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8" t="33445" r="30432" b="33277"/>
          <a:stretch/>
        </p:blipFill>
        <p:spPr>
          <a:xfrm>
            <a:off x="8059419" y="148118"/>
            <a:ext cx="751577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8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F03B4-344A-4470-A736-024DE3324F25}" type="slidenum">
              <a:rPr lang="en-US" smtClean="0"/>
              <a:t>17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57262" y="1306513"/>
            <a:ext cx="82296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Community building through strong neighborhoods</a:t>
            </a: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Letter to the Community</a:t>
            </a:r>
          </a:p>
          <a:p>
            <a:pPr marL="800100" lvl="1" indent="-457200"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Safety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, Trust, and Accountability </a:t>
            </a:r>
          </a:p>
          <a:p>
            <a:pPr marL="800100" lvl="1" indent="-457200"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Affordable Housing</a:t>
            </a:r>
          </a:p>
          <a:p>
            <a:pPr marL="800100" lvl="1" indent="-457200"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Good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Paying 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Jobs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Employer of Choice </a:t>
            </a:r>
            <a:endParaRPr lang="en-US" sz="280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overview</a:t>
            </a:r>
          </a:p>
        </p:txBody>
      </p:sp>
    </p:spTree>
    <p:extLst>
      <p:ext uri="{BB962C8B-B14F-4D97-AF65-F5344CB8AC3E}">
        <p14:creationId xmlns:p14="http://schemas.microsoft.com/office/powerpoint/2010/main" val="207144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4012711"/>
            <a:ext cx="9144000" cy="9783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rgbClr val="888B8D"/>
                </a:solidFill>
                <a:latin typeface="Century Gothic" panose="020B0502020202020204" pitchFamily="34" charset="0"/>
                <a:ea typeface="Gotham Bold" charset="0"/>
                <a:cs typeface="Gotham Medium" pitchFamily="50" charset="0"/>
              </a:rPr>
              <a:t>Building Community Through Strong Neighborhoods</a:t>
            </a:r>
            <a:endParaRPr lang="en-US" sz="3200" b="1" dirty="0">
              <a:solidFill>
                <a:srgbClr val="888B8D"/>
              </a:solidFill>
              <a:latin typeface="Century Gothic" panose="020B0502020202020204" pitchFamily="34" charset="0"/>
              <a:ea typeface="Gotham Bold" charset="0"/>
              <a:cs typeface="Gotham Medium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3" t="28858" r="27031" b="37230"/>
          <a:stretch/>
        </p:blipFill>
        <p:spPr>
          <a:xfrm>
            <a:off x="3805117" y="4991024"/>
            <a:ext cx="1533765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1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06723" y="1466850"/>
            <a:ext cx="6894277" cy="78177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accent3"/>
                </a:solidFill>
                <a:latin typeface="Gotham Medium" pitchFamily="50" charset="0"/>
                <a:ea typeface="+mj-ea"/>
                <a:cs typeface="Gotham Medium" pitchFamily="50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</a:rPr>
              <a:t>Neighborhoods play a key role in building a strong community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j-ea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20923" y="2296967"/>
            <a:ext cx="7886700" cy="385709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 baseline="0">
                <a:solidFill>
                  <a:schemeClr val="accent1"/>
                </a:solidFill>
                <a:latin typeface="Gotham Book" pitchFamily="50" charset="0"/>
                <a:ea typeface="+mn-ea"/>
                <a:cs typeface="Gotham Book" pitchFamily="50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accent1"/>
                </a:solidFill>
                <a:latin typeface="Gotham Book" pitchFamily="50" charset="0"/>
                <a:ea typeface="+mn-ea"/>
                <a:cs typeface="Gotham Book" pitchFamily="50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 baseline="0">
                <a:solidFill>
                  <a:schemeClr val="accent1"/>
                </a:solidFill>
                <a:latin typeface="Gotham Book" pitchFamily="50" charset="0"/>
                <a:ea typeface="+mn-ea"/>
                <a:cs typeface="Gotham Book" pitchFamily="50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 baseline="0">
                <a:solidFill>
                  <a:schemeClr val="accent1"/>
                </a:solidFill>
                <a:latin typeface="Gotham Book" pitchFamily="50" charset="0"/>
                <a:ea typeface="+mn-ea"/>
                <a:cs typeface="Gotham Book" pitchFamily="50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 baseline="0">
                <a:solidFill>
                  <a:schemeClr val="accent1"/>
                </a:solidFill>
                <a:latin typeface="Gotham Book" pitchFamily="50" charset="0"/>
                <a:ea typeface="+mn-ea"/>
                <a:cs typeface="Gotham Book" pitchFamily="50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888B8D"/>
              </a:solidFill>
              <a:effectLst/>
              <a:uLnTx/>
              <a:uFillTx/>
              <a:latin typeface="Century Gothic" panose="020B0502020202020204" pitchFamily="34" charset="0"/>
              <a:ea typeface="+mn-e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3" t="28858" r="27031" b="37230"/>
          <a:stretch/>
        </p:blipFill>
        <p:spPr>
          <a:xfrm>
            <a:off x="8051796" y="148118"/>
            <a:ext cx="766884" cy="82296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community</a:t>
            </a:r>
            <a:br>
              <a:rPr lang="en-US" dirty="0"/>
            </a:b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A8508-1D92-5849-B597-1F42850F2015}" type="slidenum">
              <a:rPr kumimoji="0" lang="en-US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0" t="9837" r="33372" b="19286"/>
          <a:stretch/>
        </p:blipFill>
        <p:spPr>
          <a:xfrm>
            <a:off x="2338779" y="2248621"/>
            <a:ext cx="4455041" cy="449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0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62000"/>
            <a:ext cx="9143998" cy="6095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43167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B4E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Connecting the dots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0B4E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51" y="5336624"/>
            <a:ext cx="1197579" cy="15371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58296" y="5344608"/>
            <a:ext cx="1197579" cy="1537142"/>
          </a:xfrm>
          <a:prstGeom prst="rect">
            <a:avLst/>
          </a:prstGeom>
        </p:spPr>
      </p:pic>
      <p:sp>
        <p:nvSpPr>
          <p:cNvPr id="14" name="Right Triangle 13"/>
          <p:cNvSpPr/>
          <p:nvPr/>
        </p:nvSpPr>
        <p:spPr>
          <a:xfrm>
            <a:off x="-11875" y="5510151"/>
            <a:ext cx="986428" cy="1363615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71118" y="6290853"/>
            <a:ext cx="515021" cy="403127"/>
          </a:xfrm>
          <a:prstGeom prst="rect">
            <a:avLst/>
          </a:prstGeom>
        </p:spPr>
      </p:pic>
      <p:sp>
        <p:nvSpPr>
          <p:cNvPr id="16" name="Right Triangle 15"/>
          <p:cNvSpPr/>
          <p:nvPr/>
        </p:nvSpPr>
        <p:spPr>
          <a:xfrm flipH="1">
            <a:off x="8181711" y="5518135"/>
            <a:ext cx="986428" cy="1363615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79574" y="6435585"/>
            <a:ext cx="619125" cy="365125"/>
          </a:xfrm>
          <a:prstGeom prst="rect">
            <a:avLst/>
          </a:prstGeom>
        </p:spPr>
        <p:txBody>
          <a:bodyPr/>
          <a:lstStyle>
            <a:lvl1pPr algn="r">
              <a:defRPr sz="1100" b="1" baseline="0">
                <a:solidFill>
                  <a:schemeClr val="bg1"/>
                </a:solidFill>
                <a:latin typeface="Century Gothic" panose="020B0502020202020204" pitchFamily="34" charset="0"/>
                <a:cs typeface="Gotham Light" pitchFamily="50" charset="0"/>
              </a:defRPr>
            </a:lvl1pPr>
          </a:lstStyle>
          <a:p>
            <a:fld id="{CD3A8508-1D92-5849-B597-1F42850F201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54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380999" y="1199687"/>
            <a:ext cx="7886700" cy="385709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 baseline="0">
                <a:solidFill>
                  <a:schemeClr val="accent1"/>
                </a:solidFill>
                <a:latin typeface="Gotham Book" pitchFamily="50" charset="0"/>
                <a:ea typeface="+mn-ea"/>
                <a:cs typeface="Gotham Book" pitchFamily="50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accent1"/>
                </a:solidFill>
                <a:latin typeface="Gotham Book" pitchFamily="50" charset="0"/>
                <a:ea typeface="+mn-ea"/>
                <a:cs typeface="Gotham Book" pitchFamily="50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 baseline="0">
                <a:solidFill>
                  <a:schemeClr val="accent1"/>
                </a:solidFill>
                <a:latin typeface="Gotham Book" pitchFamily="50" charset="0"/>
                <a:ea typeface="+mn-ea"/>
                <a:cs typeface="Gotham Book" pitchFamily="50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 baseline="0">
                <a:solidFill>
                  <a:schemeClr val="accent1"/>
                </a:solidFill>
                <a:latin typeface="Gotham Book" pitchFamily="50" charset="0"/>
                <a:ea typeface="+mn-ea"/>
                <a:cs typeface="Gotham Book" pitchFamily="50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 baseline="0">
                <a:solidFill>
                  <a:schemeClr val="accent1"/>
                </a:solidFill>
                <a:latin typeface="Gotham Book" pitchFamily="50" charset="0"/>
                <a:ea typeface="+mn-ea"/>
                <a:cs typeface="Gotham Book" pitchFamily="50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888B8D"/>
              </a:solidFill>
              <a:effectLst/>
              <a:uLnTx/>
              <a:uFillTx/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68639" cy="844559"/>
          </a:xfrm>
        </p:spPr>
        <p:txBody>
          <a:bodyPr/>
          <a:lstStyle/>
          <a:p>
            <a:r>
              <a:rPr lang="en-US" dirty="0"/>
              <a:t>Building strong neighborhoods through public investment </a:t>
            </a:r>
            <a:br>
              <a:rPr lang="en-US" dirty="0"/>
            </a:b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A8508-1D92-5849-B597-1F42850F2015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29" name="Round Diagonal Corner Rectangle 28"/>
          <p:cNvSpPr/>
          <p:nvPr/>
        </p:nvSpPr>
        <p:spPr>
          <a:xfrm rot="1491373">
            <a:off x="331526" y="1606650"/>
            <a:ext cx="2724611" cy="2177857"/>
          </a:xfrm>
          <a:prstGeom prst="round2Diag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5430" y="2031538"/>
            <a:ext cx="2547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$6.0 million  Neighborhood Transportation Safety Corridors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Round Diagonal Corner Rectangle 35"/>
          <p:cNvSpPr/>
          <p:nvPr/>
        </p:nvSpPr>
        <p:spPr>
          <a:xfrm rot="1491373">
            <a:off x="483012" y="4306032"/>
            <a:ext cx="2624197" cy="2097593"/>
          </a:xfrm>
          <a:prstGeom prst="round2Diag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3730" y="4641149"/>
            <a:ext cx="2920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$1.4 million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Americans with Disabilities Act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sidewalk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nhancements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Round Diagonal Corner Rectangle 36"/>
          <p:cNvSpPr/>
          <p:nvPr/>
        </p:nvSpPr>
        <p:spPr>
          <a:xfrm rot="1491373">
            <a:off x="5686978" y="1482057"/>
            <a:ext cx="2852729" cy="2280265"/>
          </a:xfrm>
          <a:prstGeom prst="round2Diag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24096" y="1967740"/>
            <a:ext cx="2582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$525,000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Code Enforcement to address Neighborhood blight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Round Diagonal Corner Rectangle 37"/>
          <p:cNvSpPr/>
          <p:nvPr/>
        </p:nvSpPr>
        <p:spPr>
          <a:xfrm rot="1491373">
            <a:off x="5768796" y="4140297"/>
            <a:ext cx="2900901" cy="2318770"/>
          </a:xfrm>
          <a:prstGeom prst="round2DiagRect">
            <a:avLst/>
          </a:prstGeom>
          <a:solidFill>
            <a:schemeClr val="accent6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08483" y="4837607"/>
            <a:ext cx="3244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$375,000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Neighborhood Matching Grant Program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Round Diagonal Corner Rectangle 39"/>
          <p:cNvSpPr/>
          <p:nvPr/>
        </p:nvSpPr>
        <p:spPr>
          <a:xfrm rot="1491373">
            <a:off x="2956122" y="2851758"/>
            <a:ext cx="2900901" cy="2318770"/>
          </a:xfrm>
          <a:prstGeom prst="round2DiagRect">
            <a:avLst/>
          </a:prstGeom>
          <a:solidFill>
            <a:schemeClr val="tx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26517" y="3477139"/>
            <a:ext cx="2045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$3.0 million Neighborhood Transportation Program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3" t="28858" r="27031" b="37230"/>
          <a:stretch/>
        </p:blipFill>
        <p:spPr>
          <a:xfrm>
            <a:off x="8051796" y="148118"/>
            <a:ext cx="76688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76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62" y="1876301"/>
            <a:ext cx="3770354" cy="4237162"/>
          </a:xfrm>
        </p:spPr>
        <p:txBody>
          <a:bodyPr/>
          <a:lstStyle/>
          <a:p>
            <a:r>
              <a:rPr lang="en-US" dirty="0"/>
              <a:t>Civic Leadership Academy</a:t>
            </a:r>
          </a:p>
          <a:p>
            <a:endParaRPr lang="en-US" dirty="0"/>
          </a:p>
          <a:p>
            <a:r>
              <a:rPr lang="en-US" dirty="0"/>
              <a:t>Neighborhood Matching Grants</a:t>
            </a:r>
          </a:p>
          <a:p>
            <a:pPr marL="0" indent="0">
              <a:buNone/>
            </a:pPr>
            <a:endParaRPr lang="en-US" sz="2800" dirty="0">
              <a:solidFill>
                <a:srgbClr val="888B8D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9"/>
          <a:stretch/>
        </p:blipFill>
        <p:spPr bwMode="auto">
          <a:xfrm>
            <a:off x="4108450" y="1119197"/>
            <a:ext cx="5035550" cy="5738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Engaging residents, creating positive buzz</a:t>
            </a:r>
            <a:br>
              <a:rPr lang="en-US" dirty="0"/>
            </a:b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79574" y="6447460"/>
            <a:ext cx="619125" cy="365125"/>
          </a:xfrm>
        </p:spPr>
        <p:txBody>
          <a:bodyPr/>
          <a:lstStyle/>
          <a:p>
            <a:fld id="{CD3A8508-1D92-5849-B597-1F42850F201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3" t="28858" r="27031" b="37230"/>
          <a:stretch/>
        </p:blipFill>
        <p:spPr>
          <a:xfrm>
            <a:off x="8051796" y="148118"/>
            <a:ext cx="766884" cy="822960"/>
          </a:xfrm>
          <a:prstGeom prst="rect">
            <a:avLst/>
          </a:prstGeom>
        </p:spPr>
      </p:pic>
      <p:sp>
        <p:nvSpPr>
          <p:cNvPr id="19" name="Slide Number Placeholder 6"/>
          <p:cNvSpPr txBox="1">
            <a:spLocks/>
          </p:cNvSpPr>
          <p:nvPr/>
        </p:nvSpPr>
        <p:spPr>
          <a:xfrm>
            <a:off x="8279574" y="6447460"/>
            <a:ext cx="6191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100" b="1" kern="1200" baseline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Gotham Light" pitchFamily="50" charset="0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3A8508-1D92-5849-B597-1F42850F201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0171" y="5332731"/>
            <a:ext cx="1197579" cy="1537142"/>
          </a:xfrm>
          <a:prstGeom prst="rect">
            <a:avLst/>
          </a:prstGeom>
        </p:spPr>
      </p:pic>
      <p:sp>
        <p:nvSpPr>
          <p:cNvPr id="22" name="Right Triangle 21"/>
          <p:cNvSpPr/>
          <p:nvPr/>
        </p:nvSpPr>
        <p:spPr>
          <a:xfrm flipH="1">
            <a:off x="8193586" y="5506258"/>
            <a:ext cx="986428" cy="1363615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3"/>
          <p:cNvSpPr txBox="1">
            <a:spLocks/>
          </p:cNvSpPr>
          <p:nvPr/>
        </p:nvSpPr>
        <p:spPr>
          <a:xfrm>
            <a:off x="8291449" y="6423708"/>
            <a:ext cx="6191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100" b="1" kern="1200" baseline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Gotham Light" pitchFamily="50" charset="0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3A8508-1D92-5849-B597-1F42850F201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32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378522" y="4012711"/>
            <a:ext cx="6733891" cy="60643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accent1"/>
                </a:solidFill>
                <a:latin typeface="Century Gothic" panose="020B0502020202020204" pitchFamily="34" charset="0"/>
                <a:ea typeface="Gotham Bold" charset="0"/>
                <a:cs typeface="Gotham Medium" pitchFamily="50" charset="0"/>
              </a:rPr>
              <a:t>Safety, Trust and Accountability</a:t>
            </a:r>
            <a:endParaRPr lang="en-US" sz="3200" b="1" dirty="0">
              <a:solidFill>
                <a:schemeClr val="accent1"/>
              </a:solidFill>
              <a:latin typeface="Century Gothic" panose="020B0502020202020204" pitchFamily="34" charset="0"/>
              <a:ea typeface="Gotham Bold" charset="0"/>
              <a:cs typeface="Gotham Medium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8" t="32470" r="29810" b="33765"/>
          <a:stretch/>
        </p:blipFill>
        <p:spPr>
          <a:xfrm>
            <a:off x="3793932" y="4698749"/>
            <a:ext cx="1556136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1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rapezoid 30"/>
          <p:cNvSpPr/>
          <p:nvPr/>
        </p:nvSpPr>
        <p:spPr>
          <a:xfrm>
            <a:off x="5050813" y="3730891"/>
            <a:ext cx="3384870" cy="2307265"/>
          </a:xfrm>
          <a:prstGeom prst="trapezoid">
            <a:avLst/>
          </a:prstGeom>
          <a:solidFill>
            <a:schemeClr val="accent3">
              <a:lumMod val="75000"/>
              <a:lumOff val="25000"/>
            </a:schemeClr>
          </a:solidFill>
          <a:scene3d>
            <a:camera prst="perspectiveRelaxedModerately"/>
            <a:lightRig rig="threePt" dir="t"/>
          </a:scene3d>
          <a:sp3d>
            <a:bevelT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rapezoid 29"/>
          <p:cNvSpPr/>
          <p:nvPr/>
        </p:nvSpPr>
        <p:spPr>
          <a:xfrm>
            <a:off x="5274988" y="1404666"/>
            <a:ext cx="3384870" cy="2307265"/>
          </a:xfrm>
          <a:prstGeom prst="trapezoid">
            <a:avLst/>
          </a:prstGeom>
          <a:solidFill>
            <a:srgbClr val="C00000"/>
          </a:solidFill>
          <a:scene3d>
            <a:camera prst="perspectiveRelaxedModerately"/>
            <a:lightRig rig="threePt" dir="t"/>
          </a:scene3d>
          <a:sp3d>
            <a:bevelT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rapezoid 28"/>
          <p:cNvSpPr/>
          <p:nvPr/>
        </p:nvSpPr>
        <p:spPr>
          <a:xfrm>
            <a:off x="958615" y="3622279"/>
            <a:ext cx="3384870" cy="2307265"/>
          </a:xfrm>
          <a:prstGeom prst="trapezoid">
            <a:avLst/>
          </a:prstGeom>
          <a:solidFill>
            <a:schemeClr val="tx1">
              <a:lumMod val="75000"/>
            </a:schemeClr>
          </a:solidFill>
          <a:scene3d>
            <a:camera prst="perspectiveRelaxedModerately"/>
            <a:lightRig rig="threePt" dir="t"/>
          </a:scene3d>
          <a:sp3d>
            <a:bevelT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0638" cy="844559"/>
          </a:xfrm>
        </p:spPr>
        <p:txBody>
          <a:bodyPr/>
          <a:lstStyle/>
          <a:p>
            <a:r>
              <a:rPr lang="en-US" sz="2800" dirty="0"/>
              <a:t>Building Safety, Trust, and Accountability </a:t>
            </a:r>
            <a:br>
              <a:rPr lang="en-US" sz="2800" dirty="0"/>
            </a:br>
            <a:r>
              <a:rPr lang="en-US" sz="2800" dirty="0"/>
              <a:t>through public </a:t>
            </a:r>
            <a:r>
              <a:rPr lang="en-US" sz="2800" dirty="0" smtClean="0"/>
              <a:t>investment</a:t>
            </a:r>
            <a:endParaRPr lang="en-US" sz="28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A8508-1D92-5849-B597-1F42850F2015}" type="slidenum">
              <a:rPr kumimoji="0" lang="en-US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01114" y="4625664"/>
            <a:ext cx="2545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Public Safety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prstClr val="white"/>
                </a:solidFill>
                <a:latin typeface="Century Gothic" panose="020B0502020202020204" pitchFamily="34" charset="0"/>
              </a:rPr>
              <a:t>p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ay </a:t>
            </a:r>
            <a:r>
              <a:rPr lang="en-US" sz="1800" dirty="0">
                <a:solidFill>
                  <a:prstClr val="white"/>
                </a:solidFill>
                <a:latin typeface="Century Gothic" panose="020B0502020202020204" pitchFamily="34" charset="0"/>
              </a:rPr>
              <a:t>p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adjustment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8" t="32470" r="29810" b="33765"/>
          <a:stretch/>
        </p:blipFill>
        <p:spPr>
          <a:xfrm>
            <a:off x="8034774" y="136659"/>
            <a:ext cx="778068" cy="82296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421188" y="2192331"/>
            <a:ext cx="3099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Engine company 65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 station 42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Trapezoid 10"/>
          <p:cNvSpPr/>
          <p:nvPr/>
        </p:nvSpPr>
        <p:spPr>
          <a:xfrm>
            <a:off x="794519" y="1269483"/>
            <a:ext cx="3317358" cy="2172981"/>
          </a:xfrm>
          <a:prstGeom prst="trapezoid">
            <a:avLst/>
          </a:prstGeom>
          <a:scene3d>
            <a:camera prst="perspectiveRelaxedModerately"/>
            <a:lightRig rig="threePt" dir="t"/>
          </a:scene3d>
          <a:sp3d>
            <a:bevelT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5383" y="1934385"/>
            <a:ext cx="3153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Completed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hased investment of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125 Police Officers and additional civilian positions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12393" y="4654774"/>
            <a:ext cx="3340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Enhanced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prstClr val="white"/>
                </a:solidFill>
                <a:latin typeface="Century Gothic" panose="020B0502020202020204" pitchFamily="34" charset="0"/>
              </a:rPr>
              <a:t>c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ommunity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1800" dirty="0">
                <a:solidFill>
                  <a:prstClr val="white"/>
                </a:solidFill>
                <a:latin typeface="Century Gothic" panose="020B0502020202020204" pitchFamily="34" charset="0"/>
              </a:rPr>
              <a:t>e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ngagement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29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outreach </a:t>
            </a:r>
            <a:r>
              <a:rPr lang="en-US" dirty="0" smtClean="0"/>
              <a:t>initiatives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8508-1D92-5849-B597-1F42850F201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57262" y="1306513"/>
            <a:ext cx="4696629" cy="4806950"/>
          </a:xfrm>
        </p:spPr>
        <p:txBody>
          <a:bodyPr/>
          <a:lstStyle/>
          <a:p>
            <a:r>
              <a:rPr lang="en-US" sz="2400" dirty="0"/>
              <a:t>Community safety town halls</a:t>
            </a:r>
          </a:p>
          <a:p>
            <a:endParaRPr lang="en-US" sz="2400" dirty="0"/>
          </a:p>
          <a:p>
            <a:r>
              <a:rPr lang="en-US" sz="2400" dirty="0"/>
              <a:t>Transparency workshops</a:t>
            </a:r>
          </a:p>
          <a:p>
            <a:endParaRPr lang="en-US" sz="2400" dirty="0"/>
          </a:p>
          <a:p>
            <a:r>
              <a:rPr lang="en-US" sz="2400" dirty="0"/>
              <a:t>Juvenile diversion program</a:t>
            </a:r>
          </a:p>
          <a:p>
            <a:endParaRPr lang="en-US" sz="2400" dirty="0"/>
          </a:p>
          <a:p>
            <a:r>
              <a:rPr lang="en-US" sz="2400" dirty="0"/>
              <a:t>Conflict management and diversity training </a:t>
            </a:r>
          </a:p>
          <a:p>
            <a:endParaRPr lang="en-US" sz="2400" dirty="0"/>
          </a:p>
          <a:p>
            <a:r>
              <a:rPr lang="en-US" sz="2400" dirty="0"/>
              <a:t>Neighborhood problem solving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613" y="1604227"/>
            <a:ext cx="3201850" cy="4269133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8" t="32470" r="29810" b="33765"/>
          <a:stretch/>
        </p:blipFill>
        <p:spPr>
          <a:xfrm>
            <a:off x="8034774" y="136659"/>
            <a:ext cx="778068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8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4012711"/>
            <a:ext cx="9144000" cy="6064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rgbClr val="888B8D"/>
                </a:solidFill>
                <a:latin typeface="Century Gothic" panose="020B0502020202020204" pitchFamily="34" charset="0"/>
                <a:ea typeface="Gotham Bold" charset="0"/>
                <a:cs typeface="Gotham Medium" pitchFamily="50" charset="0"/>
              </a:rPr>
              <a:t>Affordable Housing</a:t>
            </a:r>
            <a:endParaRPr lang="en-US" sz="3200" b="1" dirty="0">
              <a:solidFill>
                <a:srgbClr val="888B8D"/>
              </a:solidFill>
              <a:latin typeface="Century Gothic" panose="020B0502020202020204" pitchFamily="34" charset="0"/>
              <a:ea typeface="Gotham Bold" charset="0"/>
              <a:cs typeface="Gotham Medium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3" t="28858" r="27031" b="37230"/>
          <a:stretch/>
        </p:blipFill>
        <p:spPr>
          <a:xfrm>
            <a:off x="3805117" y="4991024"/>
            <a:ext cx="1533765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2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Predefined Process 27"/>
          <p:cNvSpPr/>
          <p:nvPr/>
        </p:nvSpPr>
        <p:spPr>
          <a:xfrm>
            <a:off x="4688065" y="4487390"/>
            <a:ext cx="3925086" cy="1604541"/>
          </a:xfrm>
          <a:prstGeom prst="flowChartPredefinedProcess">
            <a:avLst/>
          </a:prstGeom>
          <a:solidFill>
            <a:schemeClr val="tx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lowchart: Predefined Process 26"/>
          <p:cNvSpPr/>
          <p:nvPr/>
        </p:nvSpPr>
        <p:spPr>
          <a:xfrm>
            <a:off x="4804631" y="2115458"/>
            <a:ext cx="3925086" cy="1604541"/>
          </a:xfrm>
          <a:prstGeom prst="flowChartPredefinedProcess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lowchart: Predefined Process 25"/>
          <p:cNvSpPr/>
          <p:nvPr/>
        </p:nvSpPr>
        <p:spPr>
          <a:xfrm>
            <a:off x="418936" y="3498608"/>
            <a:ext cx="3925086" cy="1604541"/>
          </a:xfrm>
          <a:prstGeom prst="flowChartPredefinedProcess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671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lowchart: Predefined Process 11"/>
          <p:cNvSpPr/>
          <p:nvPr/>
        </p:nvSpPr>
        <p:spPr>
          <a:xfrm>
            <a:off x="266361" y="1445663"/>
            <a:ext cx="3925086" cy="1604541"/>
          </a:xfrm>
          <a:prstGeom prst="flowChartPredefinedProcess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affordable housing through investment and </a:t>
            </a:r>
            <a:r>
              <a:rPr lang="en-US" dirty="0" smtClean="0"/>
              <a:t>collaboration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A8508-1D92-5849-B597-1F42850F2015}" type="slidenum">
              <a:rPr kumimoji="0" lang="en-US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7593" y="1786269"/>
            <a:ext cx="3157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$6.0 million additional for affordable </a:t>
            </a:r>
            <a:r>
              <a:rPr lang="en-US" sz="1800" dirty="0">
                <a:solidFill>
                  <a:prstClr val="white"/>
                </a:solidFill>
                <a:latin typeface="Century Gothic" panose="020B0502020202020204" pitchFamily="34" charset="0"/>
              </a:rPr>
              <a:t>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ousing initiatives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04631" y="2387585"/>
            <a:ext cx="3808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Creation of Department of Housing and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Neighborhood Services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28517" y="4965149"/>
            <a:ext cx="3044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$200,000 for Housing Rehabilitation Program</a:t>
            </a:r>
          </a:p>
        </p:txBody>
      </p:sp>
      <p:sp>
        <p:nvSpPr>
          <p:cNvPr id="7" name="Rectangle 6"/>
          <p:cNvSpPr/>
          <p:nvPr/>
        </p:nvSpPr>
        <p:spPr>
          <a:xfrm>
            <a:off x="545918" y="3841059"/>
            <a:ext cx="3671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Comprehensive and coordinated solutions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3" t="28858" r="27031" b="37230"/>
          <a:stretch/>
        </p:blipFill>
        <p:spPr>
          <a:xfrm>
            <a:off x="8051796" y="148118"/>
            <a:ext cx="76688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towards City Council’s </a:t>
            </a:r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8508-1D92-5849-B597-1F42850F2015}" type="slidenum">
              <a:rPr lang="en-US">
                <a:solidFill>
                  <a:prstClr val="white"/>
                </a:solidFill>
              </a:rPr>
              <a:pPr/>
              <a:t>27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2842562344"/>
              </p:ext>
            </p:extLst>
          </p:nvPr>
        </p:nvGraphicFramePr>
        <p:xfrm>
          <a:off x="1228725" y="2264603"/>
          <a:ext cx="6400800" cy="4091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97167" y="5051671"/>
            <a:ext cx="1419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 smtClean="0">
                <a:ln w="10160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Over 1/3 </a:t>
            </a:r>
            <a:r>
              <a:rPr lang="en-US" sz="1800" b="1" i="1" dirty="0">
                <a:ln w="10160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of Goal Met</a:t>
            </a:r>
          </a:p>
        </p:txBody>
      </p:sp>
      <p:sp>
        <p:nvSpPr>
          <p:cNvPr id="8" name="Left Brace 7"/>
          <p:cNvSpPr/>
          <p:nvPr/>
        </p:nvSpPr>
        <p:spPr>
          <a:xfrm>
            <a:off x="3011170" y="3341821"/>
            <a:ext cx="200659" cy="1497162"/>
          </a:xfrm>
          <a:prstGeom prst="leftBrac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757" y="3878665"/>
            <a:ext cx="2001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 smtClean="0">
                <a:ln w="1016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Remaining Goal</a:t>
            </a:r>
            <a:endParaRPr lang="en-US" sz="1800" b="1" i="1" dirty="0">
              <a:ln w="10160">
                <a:solidFill>
                  <a:srgbClr val="5B9BD5">
                    <a:lumMod val="75000"/>
                  </a:srgb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2413" y="1484944"/>
            <a:ext cx="526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Calibri" panose="020F0502020204030204"/>
              </a:rPr>
              <a:t>Reaching the 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/>
              </a:rPr>
              <a:t>goal of 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/>
              </a:rPr>
              <a:t>5,000 Affordable Housing Units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3" t="28858" r="27031" b="37230"/>
          <a:stretch/>
        </p:blipFill>
        <p:spPr>
          <a:xfrm>
            <a:off x="8051796" y="148118"/>
            <a:ext cx="76688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70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3118" y="4012711"/>
            <a:ext cx="8237764" cy="6064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accent1"/>
                </a:solidFill>
                <a:latin typeface="Century Gothic" panose="020B0502020202020204" pitchFamily="34" charset="0"/>
                <a:ea typeface="Gotham Bold" charset="0"/>
                <a:cs typeface="Gotham Medium" pitchFamily="50" charset="0"/>
              </a:rPr>
              <a:t>Good Paying Jobs</a:t>
            </a:r>
            <a:endParaRPr lang="en-US" sz="3200" b="1" dirty="0">
              <a:solidFill>
                <a:schemeClr val="accent1"/>
              </a:solidFill>
              <a:latin typeface="Century Gothic" panose="020B0502020202020204" pitchFamily="34" charset="0"/>
              <a:ea typeface="Gotham Bold" charset="0"/>
              <a:cs typeface="Gotham Medium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9" t="33611" r="29268" b="33194"/>
          <a:stretch/>
        </p:blipFill>
        <p:spPr>
          <a:xfrm>
            <a:off x="3774622" y="4945715"/>
            <a:ext cx="1594757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64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nip Diagonal Corner Rectangle 25"/>
          <p:cNvSpPr/>
          <p:nvPr/>
        </p:nvSpPr>
        <p:spPr>
          <a:xfrm>
            <a:off x="5317652" y="4049515"/>
            <a:ext cx="3201455" cy="2037424"/>
          </a:xfrm>
          <a:prstGeom prst="snip2DiagRect">
            <a:avLst/>
          </a:prstGeom>
          <a:solidFill>
            <a:srgbClr val="0CA8B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Snip Diagonal Corner Rectangle 24"/>
          <p:cNvSpPr/>
          <p:nvPr/>
        </p:nvSpPr>
        <p:spPr>
          <a:xfrm>
            <a:off x="4918963" y="1566870"/>
            <a:ext cx="3201455" cy="2037424"/>
          </a:xfrm>
          <a:prstGeom prst="snip2DiagRect">
            <a:avLst/>
          </a:prstGeom>
          <a:solidFill>
            <a:srgbClr val="653F9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Snip Diagonal Corner Rectangle 23"/>
          <p:cNvSpPr/>
          <p:nvPr/>
        </p:nvSpPr>
        <p:spPr>
          <a:xfrm>
            <a:off x="981373" y="4096980"/>
            <a:ext cx="2966483" cy="1942494"/>
          </a:xfrm>
          <a:prstGeom prst="snip2Diag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80999" y="1199687"/>
            <a:ext cx="7886700" cy="385709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 baseline="0">
                <a:solidFill>
                  <a:schemeClr val="accent1"/>
                </a:solidFill>
                <a:latin typeface="Gotham Book" pitchFamily="50" charset="0"/>
                <a:ea typeface="+mn-ea"/>
                <a:cs typeface="Gotham Book" pitchFamily="50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accent1"/>
                </a:solidFill>
                <a:latin typeface="Gotham Book" pitchFamily="50" charset="0"/>
                <a:ea typeface="+mn-ea"/>
                <a:cs typeface="Gotham Book" pitchFamily="50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 baseline="0">
                <a:solidFill>
                  <a:schemeClr val="accent1"/>
                </a:solidFill>
                <a:latin typeface="Gotham Book" pitchFamily="50" charset="0"/>
                <a:ea typeface="+mn-ea"/>
                <a:cs typeface="Gotham Book" pitchFamily="50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 baseline="0">
                <a:solidFill>
                  <a:schemeClr val="accent1"/>
                </a:solidFill>
                <a:latin typeface="Gotham Book" pitchFamily="50" charset="0"/>
                <a:ea typeface="+mn-ea"/>
                <a:cs typeface="Gotham Book" pitchFamily="50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 baseline="0">
                <a:solidFill>
                  <a:schemeClr val="accent1"/>
                </a:solidFill>
                <a:latin typeface="Gotham Book" pitchFamily="50" charset="0"/>
                <a:ea typeface="+mn-ea"/>
                <a:cs typeface="Gotham Book" pitchFamily="50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888B8D"/>
              </a:solidFill>
              <a:effectLst/>
              <a:uLnTx/>
              <a:uFillTx/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good paying jobs through partnerships and </a:t>
            </a:r>
            <a:r>
              <a:rPr lang="en-US" dirty="0" smtClean="0"/>
              <a:t>investment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A8508-1D92-5849-B597-1F42850F2015}" type="slidenum">
              <a:rPr kumimoji="0" lang="en-US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81373" y="4507185"/>
            <a:ext cx="2966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$3.0 million completion of the North Tryon Redevelopment Project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73020" y="1990445"/>
            <a:ext cx="30933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Creation of the Department of 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Economic Development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50890" y="4515721"/>
            <a:ext cx="25349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Provide additional resources for city programs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9" t="33611" r="29268" b="33194"/>
          <a:stretch/>
        </p:blipFill>
        <p:spPr>
          <a:xfrm>
            <a:off x="8037293" y="148118"/>
            <a:ext cx="797378" cy="822960"/>
          </a:xfrm>
          <a:prstGeom prst="rect">
            <a:avLst/>
          </a:prstGeom>
        </p:spPr>
      </p:pic>
      <p:sp>
        <p:nvSpPr>
          <p:cNvPr id="7" name="Snip Diagonal Corner Rectangle 6"/>
          <p:cNvSpPr/>
          <p:nvPr/>
        </p:nvSpPr>
        <p:spPr>
          <a:xfrm>
            <a:off x="452248" y="1604930"/>
            <a:ext cx="2946993" cy="1999364"/>
          </a:xfrm>
          <a:prstGeom prst="snip2Diag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5276" y="2123917"/>
            <a:ext cx="2340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$5.0 million  Business Corridor Revitalization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40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" r="4860"/>
          <a:stretch/>
        </p:blipFill>
        <p:spPr>
          <a:xfrm>
            <a:off x="-1" y="-3948"/>
            <a:ext cx="914399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97842" y="58365"/>
            <a:ext cx="50987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We are growing…</a:t>
            </a:r>
            <a:br>
              <a:rPr lang="en-US" sz="30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en-US" sz="30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+400,000 people</a:t>
            </a:r>
          </a:p>
          <a:p>
            <a:r>
              <a:rPr lang="en-US" sz="30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44 new residents per day</a:t>
            </a:r>
          </a:p>
          <a:p>
            <a:r>
              <a:rPr lang="en-US" sz="30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Over 1.2 million by 2040</a:t>
            </a:r>
            <a:endParaRPr lang="en-US" sz="30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51" y="5336624"/>
            <a:ext cx="1197579" cy="15371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58296" y="5344608"/>
            <a:ext cx="1197579" cy="1537142"/>
          </a:xfrm>
          <a:prstGeom prst="rect">
            <a:avLst/>
          </a:prstGeom>
        </p:spPr>
      </p:pic>
      <p:sp>
        <p:nvSpPr>
          <p:cNvPr id="12" name="Right Triangle 11"/>
          <p:cNvSpPr/>
          <p:nvPr/>
        </p:nvSpPr>
        <p:spPr>
          <a:xfrm>
            <a:off x="-11875" y="5510151"/>
            <a:ext cx="986428" cy="1363615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71118" y="6290853"/>
            <a:ext cx="515021" cy="403127"/>
          </a:xfrm>
          <a:prstGeom prst="rect">
            <a:avLst/>
          </a:prstGeom>
        </p:spPr>
      </p:pic>
      <p:sp>
        <p:nvSpPr>
          <p:cNvPr id="14" name="Right Triangle 13"/>
          <p:cNvSpPr/>
          <p:nvPr/>
        </p:nvSpPr>
        <p:spPr>
          <a:xfrm flipH="1">
            <a:off x="8181711" y="5518135"/>
            <a:ext cx="986428" cy="1363615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79574" y="6435585"/>
            <a:ext cx="619125" cy="365125"/>
          </a:xfrm>
          <a:prstGeom prst="rect">
            <a:avLst/>
          </a:prstGeom>
        </p:spPr>
        <p:txBody>
          <a:bodyPr/>
          <a:lstStyle>
            <a:lvl1pPr algn="r">
              <a:defRPr sz="1100" b="1" baseline="0">
                <a:solidFill>
                  <a:schemeClr val="bg1"/>
                </a:solidFill>
                <a:latin typeface="Century Gothic" panose="020B0502020202020204" pitchFamily="34" charset="0"/>
                <a:cs typeface="Gotham Light" pitchFamily="50" charset="0"/>
              </a:defRPr>
            </a:lvl1pPr>
          </a:lstStyle>
          <a:p>
            <a:fld id="{CD3A8508-1D92-5849-B597-1F42850F201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10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130040" y="3563099"/>
            <a:ext cx="7137659" cy="3008785"/>
            <a:chOff x="1130040" y="3330222"/>
            <a:chExt cx="7137659" cy="347155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013" y="3470152"/>
              <a:ext cx="2363254" cy="325894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68736" y="3330222"/>
              <a:ext cx="4198963" cy="316524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704226" y="6446658"/>
              <a:ext cx="2712458" cy="35511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FFFF"/>
                  </a:solidFill>
                  <a:latin typeface="Century Gothic" panose="020B0502020202020204" pitchFamily="34" charset="0"/>
                </a:rPr>
                <a:t>Adult Programs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30040" y="6406357"/>
              <a:ext cx="2603199" cy="35511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FFFF"/>
                  </a:solidFill>
                  <a:latin typeface="Century Gothic" panose="020B0502020202020204" pitchFamily="34" charset="0"/>
                </a:rPr>
                <a:t>Youth Programs</a:t>
              </a: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 readiness will support job creation </a:t>
            </a:r>
            <a:br>
              <a:rPr lang="en-US" dirty="0"/>
            </a:b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8508-1D92-5849-B597-1F42850F201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 smtClean="0"/>
              <a:t>Youth </a:t>
            </a:r>
            <a:r>
              <a:rPr lang="en-US" sz="2800" dirty="0"/>
              <a:t>career awareness programming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Career pathways and jobs skills training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Apprenticeship programming</a:t>
            </a:r>
          </a:p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9" t="33611" r="29268" b="33194"/>
          <a:stretch/>
        </p:blipFill>
        <p:spPr>
          <a:xfrm>
            <a:off x="8037293" y="148118"/>
            <a:ext cx="797378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1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Apprenticeship opportunities</a:t>
            </a:r>
            <a:br>
              <a:rPr lang="en-US" dirty="0"/>
            </a:b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8508-1D92-5849-B597-1F42850F201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800" dirty="0"/>
              <a:t>Project P.I.E.C.E. with Goodwill Industries </a:t>
            </a:r>
          </a:p>
          <a:p>
            <a:endParaRPr lang="en-US" sz="2800" dirty="0"/>
          </a:p>
          <a:p>
            <a:r>
              <a:rPr lang="en-US" sz="2800" dirty="0"/>
              <a:t>Citywide Apprenticeship Program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448" y="3434885"/>
            <a:ext cx="4136407" cy="310402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alpha val="40000"/>
              </a:schemeClr>
            </a:glow>
            <a:innerShdw blurRad="63500" dist="50800" dir="54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9" t="33611" r="29268" b="33194"/>
          <a:stretch/>
        </p:blipFill>
        <p:spPr>
          <a:xfrm>
            <a:off x="8037293" y="148118"/>
            <a:ext cx="797378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3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Aviation Institute of Maintenance</a:t>
            </a:r>
            <a:br>
              <a:rPr lang="en-US" dirty="0"/>
            </a:br>
            <a:r>
              <a:rPr lang="en-US" dirty="0" smtClean="0"/>
              <a:t>AIM-Charlotte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8508-1D92-5849-B597-1F42850F201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57262" y="1543791"/>
            <a:ext cx="8229600" cy="4569671"/>
          </a:xfrm>
        </p:spPr>
        <p:txBody>
          <a:bodyPr/>
          <a:lstStyle/>
          <a:p>
            <a:r>
              <a:rPr lang="en-US" sz="2400" dirty="0"/>
              <a:t>New Federal Aviation Administration (FAA) certified Aviation Mechanic Training Program</a:t>
            </a:r>
          </a:p>
          <a:p>
            <a:endParaRPr lang="en-US" sz="1200" dirty="0"/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Scheduled to open early 2018 (pending accreditations)</a:t>
            </a:r>
          </a:p>
          <a:p>
            <a:pPr lvl="1"/>
            <a:endParaRPr lang="en-US" sz="2000" dirty="0"/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21-month program, training students in all areas of aviation maintenance</a:t>
            </a:r>
          </a:p>
          <a:p>
            <a:pPr lvl="1"/>
            <a:endParaRPr lang="en-US" sz="2000" dirty="0"/>
          </a:p>
          <a:p>
            <a:pPr marL="1028700" lvl="2" indent="-342900">
              <a:buFont typeface="Wingdings" panose="05000000000000000000" pitchFamily="2" charset="2"/>
              <a:buChar char="ü"/>
            </a:pPr>
            <a:r>
              <a:rPr lang="en-US" dirty="0"/>
              <a:t>500 students annually </a:t>
            </a:r>
          </a:p>
          <a:p>
            <a:pPr lvl="1"/>
            <a:endParaRPr lang="en-US" sz="2000" dirty="0"/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Estimated starting salary upon </a:t>
            </a:r>
            <a:endParaRPr lang="en-US" sz="2000" dirty="0" smtClean="0"/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program </a:t>
            </a:r>
            <a:r>
              <a:rPr lang="en-US" sz="2000" dirty="0"/>
              <a:t>completion is $46,000 </a:t>
            </a:r>
          </a:p>
          <a:p>
            <a:pPr lvl="1"/>
            <a:endParaRPr lang="en-US" sz="2000" dirty="0"/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Tuition free scholarships to two Charlotte </a:t>
            </a:r>
            <a:r>
              <a:rPr lang="en-US" sz="2000" dirty="0" smtClean="0"/>
              <a:t>residents</a:t>
            </a:r>
            <a:endParaRPr lang="en-US" sz="2000" dirty="0"/>
          </a:p>
        </p:txBody>
      </p:sp>
      <p:sp>
        <p:nvSpPr>
          <p:cNvPr id="5" name="AutoShape 2" descr="Image result for aim aviation mechanic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AutoShape 4" descr="Image result for aim aviation mechanic schoo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788" y="3672542"/>
            <a:ext cx="3156475" cy="16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9" t="33611" r="29268" b="33194"/>
          <a:stretch/>
        </p:blipFill>
        <p:spPr>
          <a:xfrm>
            <a:off x="8037293" y="148118"/>
            <a:ext cx="797378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1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378522" y="4012711"/>
            <a:ext cx="6733891" cy="60643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accent1"/>
                </a:solidFill>
                <a:latin typeface="Century Gothic" panose="020B0502020202020204" pitchFamily="34" charset="0"/>
                <a:ea typeface="Gotham Bold" charset="0"/>
                <a:cs typeface="Gotham Medium" pitchFamily="50" charset="0"/>
              </a:rPr>
              <a:t>Employer of Choice</a:t>
            </a:r>
            <a:endParaRPr lang="en-US" sz="3200" b="1" dirty="0">
              <a:solidFill>
                <a:schemeClr val="accent1"/>
              </a:solidFill>
              <a:latin typeface="Century Gothic" panose="020B0502020202020204" pitchFamily="34" charset="0"/>
              <a:ea typeface="Gotham Bold" charset="0"/>
              <a:cs typeface="Gotham Medium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1" t="23470" r="27801" b="42059"/>
          <a:stretch/>
        </p:blipFill>
        <p:spPr>
          <a:xfrm>
            <a:off x="3792428" y="4716853"/>
            <a:ext cx="1559144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8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Diamond 29"/>
          <p:cNvSpPr/>
          <p:nvPr/>
        </p:nvSpPr>
        <p:spPr>
          <a:xfrm>
            <a:off x="5420998" y="4042396"/>
            <a:ext cx="3036770" cy="2797829"/>
          </a:xfrm>
          <a:prstGeom prst="diamond">
            <a:avLst/>
          </a:prstGeom>
          <a:solidFill>
            <a:srgbClr val="0CA8B8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Diamond 28"/>
          <p:cNvSpPr/>
          <p:nvPr/>
        </p:nvSpPr>
        <p:spPr>
          <a:xfrm>
            <a:off x="5941741" y="1318437"/>
            <a:ext cx="3036770" cy="2797829"/>
          </a:xfrm>
          <a:prstGeom prst="diamond">
            <a:avLst/>
          </a:prstGeom>
          <a:effectLst>
            <a:innerShdw blurRad="114300">
              <a:prstClr val="black"/>
            </a:inn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iamond 6"/>
          <p:cNvSpPr/>
          <p:nvPr/>
        </p:nvSpPr>
        <p:spPr>
          <a:xfrm>
            <a:off x="329880" y="1264721"/>
            <a:ext cx="3036770" cy="2797829"/>
          </a:xfrm>
          <a:prstGeom prst="diamond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47249" y="1318437"/>
            <a:ext cx="7886700" cy="385709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 baseline="0">
                <a:solidFill>
                  <a:schemeClr val="accent1"/>
                </a:solidFill>
                <a:latin typeface="Gotham Book" pitchFamily="50" charset="0"/>
                <a:ea typeface="+mn-ea"/>
                <a:cs typeface="Gotham Book" pitchFamily="50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accent1"/>
                </a:solidFill>
                <a:latin typeface="Gotham Book" pitchFamily="50" charset="0"/>
                <a:ea typeface="+mn-ea"/>
                <a:cs typeface="Gotham Book" pitchFamily="50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 baseline="0">
                <a:solidFill>
                  <a:schemeClr val="accent1"/>
                </a:solidFill>
                <a:latin typeface="Gotham Book" pitchFamily="50" charset="0"/>
                <a:ea typeface="+mn-ea"/>
                <a:cs typeface="Gotham Book" pitchFamily="50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 baseline="0">
                <a:solidFill>
                  <a:schemeClr val="accent1"/>
                </a:solidFill>
                <a:latin typeface="Gotham Book" pitchFamily="50" charset="0"/>
                <a:ea typeface="+mn-ea"/>
                <a:cs typeface="Gotham Book" pitchFamily="50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 baseline="0">
                <a:solidFill>
                  <a:schemeClr val="accent1"/>
                </a:solidFill>
                <a:latin typeface="Gotham Book" pitchFamily="50" charset="0"/>
                <a:ea typeface="+mn-ea"/>
                <a:cs typeface="Gotham Book" pitchFamily="50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888B8D"/>
              </a:solidFill>
              <a:effectLst/>
              <a:uLnTx/>
              <a:uFillTx/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Becoming an Employer of Choice</a:t>
            </a:r>
            <a:br>
              <a:rPr lang="en-US" dirty="0"/>
            </a:br>
            <a:r>
              <a:rPr lang="en-US" dirty="0"/>
              <a:t>through engaging employees</a:t>
            </a:r>
            <a:br>
              <a:rPr lang="en-US" dirty="0"/>
            </a:b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9288" y="2167133"/>
            <a:ext cx="2791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3% broadbanding merit increase; 2% market increase for sworn officers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41741" y="2444131"/>
            <a:ext cx="3111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Dynamic healthcare options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41741" y="5050355"/>
            <a:ext cx="2095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Increasing minimum pay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1" t="23470" r="27801" b="42059"/>
          <a:stretch/>
        </p:blipFill>
        <p:spPr>
          <a:xfrm>
            <a:off x="8044162" y="159993"/>
            <a:ext cx="779573" cy="822960"/>
          </a:xfrm>
          <a:prstGeom prst="rect">
            <a:avLst/>
          </a:prstGeom>
        </p:spPr>
      </p:pic>
      <p:sp>
        <p:nvSpPr>
          <p:cNvPr id="28" name="Diamond 27"/>
          <p:cNvSpPr/>
          <p:nvPr/>
        </p:nvSpPr>
        <p:spPr>
          <a:xfrm>
            <a:off x="469288" y="4042397"/>
            <a:ext cx="3036770" cy="2797829"/>
          </a:xfrm>
          <a:prstGeom prst="diamond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5627" y="5199217"/>
            <a:ext cx="2544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Employer sponsored volunteer day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Diamond 30"/>
          <p:cNvSpPr/>
          <p:nvPr/>
        </p:nvSpPr>
        <p:spPr>
          <a:xfrm>
            <a:off x="3251615" y="2558129"/>
            <a:ext cx="3036770" cy="2797829"/>
          </a:xfrm>
          <a:prstGeom prst="diamond">
            <a:avLst/>
          </a:prstGeom>
          <a:solidFill>
            <a:schemeClr val="tx1">
              <a:lumMod val="75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17689" y="3690627"/>
            <a:ext cx="3435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Career ladders and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areer pathways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79574" y="6435585"/>
            <a:ext cx="619125" cy="365125"/>
          </a:xfrm>
        </p:spPr>
        <p:txBody>
          <a:bodyPr/>
          <a:lstStyle/>
          <a:p>
            <a:fld id="{CD3A8508-1D92-5849-B597-1F42850F2015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65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087958892"/>
              </p:ext>
            </p:extLst>
          </p:nvPr>
        </p:nvGraphicFramePr>
        <p:xfrm>
          <a:off x="638061" y="2280156"/>
          <a:ext cx="6096000" cy="3611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Rectangle 14"/>
          <p:cNvSpPr/>
          <p:nvPr/>
        </p:nvSpPr>
        <p:spPr>
          <a:xfrm>
            <a:off x="6428751" y="2300520"/>
            <a:ext cx="2611881" cy="1692771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Accelerating </a:t>
            </a:r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      FY 2018 </a:t>
            </a:r>
          </a:p>
          <a:p>
            <a:pPr algn="ctr">
              <a:defRPr/>
            </a:pPr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Minimum Pay:</a:t>
            </a:r>
            <a:r>
              <a:rPr lang="en-US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$</a:t>
            </a: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15 per </a:t>
            </a:r>
            <a:r>
              <a:rPr lang="en-US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hour</a:t>
            </a:r>
            <a:endParaRPr lang="en-US" sz="2400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($</a:t>
            </a:r>
            <a:r>
              <a:rPr lang="en-U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31,200)</a:t>
            </a: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an example as </a:t>
            </a:r>
            <a:r>
              <a:rPr lang="en-US" dirty="0" smtClean="0"/>
              <a:t>a Employer </a:t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/>
              <a:t>Choice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8508-1D92-5849-B597-1F42850F201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City </a:t>
            </a:r>
            <a:r>
              <a:rPr lang="en-US" sz="2400" dirty="0"/>
              <a:t>practice and minimum pay recommendation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1" t="23470" r="27801" b="42059"/>
          <a:stretch/>
        </p:blipFill>
        <p:spPr>
          <a:xfrm>
            <a:off x="8044162" y="159993"/>
            <a:ext cx="779573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2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57262" y="1306513"/>
            <a:ext cx="6725169" cy="480695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/>
              <a:t>General Fund </a:t>
            </a:r>
          </a:p>
          <a:p>
            <a:pPr marL="6858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800" dirty="0"/>
              <a:t>No tax increase</a:t>
            </a:r>
          </a:p>
          <a:p>
            <a:pPr marL="6858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800" dirty="0"/>
              <a:t>Minimal Solid Waste fee increase due to contractual escalations (50¢ per month)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/>
              <a:t>Aviation</a:t>
            </a:r>
          </a:p>
          <a:p>
            <a:pPr marL="6858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800" dirty="0"/>
              <a:t>Maintains lowest per emplaned passenger rate among all large-hub airports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 </a:t>
            </a:r>
            <a:r>
              <a:rPr lang="en-US" sz="2000" b="1" dirty="0"/>
              <a:t>Charlotte Area Transit System</a:t>
            </a:r>
          </a:p>
          <a:p>
            <a:pPr marL="6858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800" dirty="0"/>
              <a:t>No fare increase </a:t>
            </a:r>
            <a:r>
              <a:rPr lang="en-US" sz="2400" dirty="0"/>
              <a:t> 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Charlotte Water </a:t>
            </a:r>
          </a:p>
          <a:p>
            <a:pPr marL="6858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800" dirty="0"/>
              <a:t>$1.73 monthly rate increase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/>
              <a:t>Storm Water</a:t>
            </a:r>
          </a:p>
          <a:p>
            <a:pPr marL="6858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800" dirty="0"/>
              <a:t>No rate </a:t>
            </a:r>
            <a:r>
              <a:rPr lang="en-US" sz="1800" dirty="0" smtClean="0"/>
              <a:t>increase</a:t>
            </a:r>
            <a:endParaRPr lang="en-US" sz="1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FY 2018 Proposed Budget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(</a:t>
            </a:r>
            <a:r>
              <a:rPr lang="en-US" sz="2400" dirty="0"/>
              <a:t>All Funds)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869" y="3666426"/>
            <a:ext cx="2687615" cy="8510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929" y="2448584"/>
            <a:ext cx="2560320" cy="11041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7189" y="4725794"/>
            <a:ext cx="2200245" cy="9792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7" t="21144" r="12223" b="16969"/>
          <a:stretch/>
        </p:blipFill>
        <p:spPr>
          <a:xfrm>
            <a:off x="5984030" y="5883980"/>
            <a:ext cx="2113808" cy="87877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8508-1D92-5849-B597-1F42850F2015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AutoShape 2" descr="Image result for city of charlotte crown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052" name="Picture 4" descr="Image result for city of charlotte crown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430" y="1119197"/>
            <a:ext cx="1605319" cy="102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74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b="1" dirty="0"/>
              <a:t>May 8 – Council Budget Public Hearing (5:30 p.m.)</a:t>
            </a:r>
          </a:p>
          <a:p>
            <a:endParaRPr lang="en-US" sz="2400" b="1" dirty="0"/>
          </a:p>
          <a:p>
            <a:r>
              <a:rPr lang="en-US" sz="2400" b="1" dirty="0"/>
              <a:t>May 10 – Council Budget Adjustments (1:00 p.m.)</a:t>
            </a:r>
          </a:p>
          <a:p>
            <a:endParaRPr lang="en-US" sz="2400" b="1" dirty="0"/>
          </a:p>
          <a:p>
            <a:r>
              <a:rPr lang="en-US" sz="2400" b="1" dirty="0"/>
              <a:t>May 24 – Council Straw Votes (12:00 p.m.)</a:t>
            </a:r>
          </a:p>
          <a:p>
            <a:endParaRPr lang="en-US" sz="2400" b="1" dirty="0"/>
          </a:p>
          <a:p>
            <a:r>
              <a:rPr lang="en-US" sz="2400" b="1" dirty="0"/>
              <a:t>June 12 – Council Budget Adoption (7:00 p.m.)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 2018 Budget </a:t>
            </a:r>
            <a:r>
              <a:rPr lang="en-US" dirty="0" smtClean="0"/>
              <a:t>calendar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8508-1D92-5849-B597-1F42850F2015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84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6919" y="5248894"/>
            <a:ext cx="9157659" cy="1609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633774812"/>
              </p:ext>
            </p:extLst>
          </p:nvPr>
        </p:nvGraphicFramePr>
        <p:xfrm>
          <a:off x="82993" y="1294409"/>
          <a:ext cx="8961119" cy="5540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Up Arrow 1"/>
          <p:cNvSpPr/>
          <p:nvPr/>
        </p:nvSpPr>
        <p:spPr>
          <a:xfrm>
            <a:off x="171207" y="2959331"/>
            <a:ext cx="337930" cy="1571105"/>
          </a:xfrm>
          <a:prstGeom prst="upArrow">
            <a:avLst/>
          </a:prstGeom>
          <a:solidFill>
            <a:schemeClr val="accent3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Up Arrow 7"/>
          <p:cNvSpPr/>
          <p:nvPr/>
        </p:nvSpPr>
        <p:spPr>
          <a:xfrm>
            <a:off x="8658436" y="2999509"/>
            <a:ext cx="337930" cy="1571105"/>
          </a:xfrm>
          <a:prstGeom prst="upArrow">
            <a:avLst/>
          </a:prstGeom>
          <a:solidFill>
            <a:schemeClr val="accent3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Trends are positive…</a:t>
            </a:r>
          </a:p>
        </p:txBody>
      </p:sp>
    </p:spTree>
    <p:extLst>
      <p:ext uri="{BB962C8B-B14F-4D97-AF65-F5344CB8AC3E}">
        <p14:creationId xmlns:p14="http://schemas.microsoft.com/office/powerpoint/2010/main" val="182849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residents must share in our success</a:t>
            </a:r>
            <a:br>
              <a:rPr lang="en-US" dirty="0"/>
            </a:b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A8508-1D92-5849-B597-1F42850F2015}" type="slidenum">
              <a:rPr kumimoji="0" lang="en-US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3063" y="1558527"/>
            <a:ext cx="2381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ACUTE SHOCKS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63966" y="5174846"/>
            <a:ext cx="2381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CHRONIC STRESSES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8" name="Picture 4" descr="C:\Users\tethridge\AppData\Local\Microsoft\Windows\Temporary Internet Files\Content.IE5\E40GQJJO\Tampa_Bay_Lightning_Logo_2011.svg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889" y="1337254"/>
            <a:ext cx="3023435" cy="2822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20" b="11811"/>
          <a:stretch/>
        </p:blipFill>
        <p:spPr>
          <a:xfrm>
            <a:off x="606057" y="4321763"/>
            <a:ext cx="5943714" cy="290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06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"/>
          <a:stretch/>
        </p:blipFill>
        <p:spPr>
          <a:xfrm>
            <a:off x="1" y="13716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51" y="5336624"/>
            <a:ext cx="1197579" cy="15371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58296" y="5344608"/>
            <a:ext cx="1197579" cy="1537142"/>
          </a:xfrm>
          <a:prstGeom prst="rect">
            <a:avLst/>
          </a:prstGeom>
        </p:spPr>
      </p:pic>
      <p:sp>
        <p:nvSpPr>
          <p:cNvPr id="8" name="Right Triangle 7"/>
          <p:cNvSpPr/>
          <p:nvPr/>
        </p:nvSpPr>
        <p:spPr>
          <a:xfrm>
            <a:off x="-11875" y="5510151"/>
            <a:ext cx="986428" cy="1363615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08"/>
          <a:stretch/>
        </p:blipFill>
        <p:spPr>
          <a:xfrm>
            <a:off x="71118" y="6290853"/>
            <a:ext cx="515021" cy="403127"/>
          </a:xfrm>
          <a:prstGeom prst="rect">
            <a:avLst/>
          </a:prstGeom>
        </p:spPr>
      </p:pic>
      <p:sp>
        <p:nvSpPr>
          <p:cNvPr id="10" name="Right Triangle 9"/>
          <p:cNvSpPr/>
          <p:nvPr/>
        </p:nvSpPr>
        <p:spPr>
          <a:xfrm flipH="1">
            <a:off x="8181711" y="5518135"/>
            <a:ext cx="986428" cy="1363615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3"/>
          <p:cNvSpPr txBox="1">
            <a:spLocks/>
          </p:cNvSpPr>
          <p:nvPr/>
        </p:nvSpPr>
        <p:spPr>
          <a:xfrm>
            <a:off x="8279574" y="6435585"/>
            <a:ext cx="6191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100" b="1" kern="1200" baseline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Gotham Light" pitchFamily="50" charset="0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3A8508-1D92-5849-B597-1F42850F201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26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flipV="1">
            <a:off x="2417950" y="2342242"/>
            <a:ext cx="2661260" cy="1308599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275367" y="3737366"/>
            <a:ext cx="4279939" cy="10886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4" idx="3"/>
          </p:cNvCxnSpPr>
          <p:nvPr/>
        </p:nvCxnSpPr>
        <p:spPr>
          <a:xfrm>
            <a:off x="2571825" y="3737366"/>
            <a:ext cx="2916049" cy="1731073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492887" y="2539969"/>
            <a:ext cx="2482879" cy="2453463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1397" y="3275701"/>
            <a:ext cx="1610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Community Letter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$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1.0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million</a:t>
            </a:r>
          </a:p>
        </p:txBody>
      </p:sp>
      <p:sp>
        <p:nvSpPr>
          <p:cNvPr id="5" name="Oval 4"/>
          <p:cNvSpPr/>
          <p:nvPr/>
        </p:nvSpPr>
        <p:spPr>
          <a:xfrm>
            <a:off x="4619194" y="1179683"/>
            <a:ext cx="1737360" cy="1737360"/>
          </a:xfrm>
          <a:prstGeom prst="ellipse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Safety Staff Resources and Programming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7192" y="1541321"/>
            <a:ext cx="1188720" cy="1188720"/>
          </a:xfrm>
          <a:prstGeom prst="ellipse">
            <a:avLst/>
          </a:prstGeom>
          <a:solidFill>
            <a:srgbClr val="FFFF00">
              <a:alpha val="42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 pitchFamily="34" charset="0"/>
              </a:rPr>
              <a:t>Safety Capital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 pitchFamily="34" charset="0"/>
              </a:rPr>
              <a:t>$22.4 million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009432" y="3093757"/>
            <a:ext cx="1737360" cy="1737360"/>
          </a:xfrm>
          <a:prstGeom prst="ellipse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Housing 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Staff Resources and Programming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840762" y="4861588"/>
            <a:ext cx="1737360" cy="1737360"/>
          </a:xfrm>
          <a:prstGeom prst="ellipse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Jobs </a:t>
            </a:r>
            <a:r>
              <a:rPr lang="en-US" sz="12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Staff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Resources and Programming </a:t>
            </a:r>
          </a:p>
        </p:txBody>
      </p:sp>
      <p:sp>
        <p:nvSpPr>
          <p:cNvPr id="21" name="Oval 20"/>
          <p:cNvSpPr/>
          <p:nvPr/>
        </p:nvSpPr>
        <p:spPr>
          <a:xfrm>
            <a:off x="6532769" y="3353586"/>
            <a:ext cx="1220688" cy="1217702"/>
          </a:xfrm>
          <a:prstGeom prst="ellipse">
            <a:avLst/>
          </a:prstGeom>
          <a:solidFill>
            <a:srgbClr val="FFFF00">
              <a:alpha val="42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 pitchFamily="34" charset="0"/>
              </a:rPr>
              <a:t>Housing Capital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 pitchFamily="34" charset="0"/>
              </a:rPr>
              <a:t>        $6.0 million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356554" y="5246865"/>
            <a:ext cx="1219200" cy="1188720"/>
          </a:xfrm>
          <a:prstGeom prst="ellipse">
            <a:avLst/>
          </a:prstGeom>
          <a:solidFill>
            <a:srgbClr val="FFFF00">
              <a:alpha val="42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 pitchFamily="34" charset="0"/>
              </a:rPr>
              <a:t>Jobs Capital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 pitchFamily="34" charset="0"/>
              </a:rPr>
              <a:t>$8.5 million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A8508-1D92-5849-B597-1F42850F2015}" type="slidenum">
              <a:rPr kumimoji="0" lang="en-US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are aligned with the Community Letter</a:t>
            </a:r>
          </a:p>
        </p:txBody>
      </p:sp>
    </p:spTree>
    <p:extLst>
      <p:ext uri="{BB962C8B-B14F-4D97-AF65-F5344CB8AC3E}">
        <p14:creationId xmlns:p14="http://schemas.microsoft.com/office/powerpoint/2010/main" val="197442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976169455"/>
              </p:ext>
            </p:extLst>
          </p:nvPr>
        </p:nvGraphicFramePr>
        <p:xfrm>
          <a:off x="-642668" y="1119197"/>
          <a:ext cx="10586768" cy="4281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FY 2018 Budget is structurally balanced </a:t>
            </a:r>
            <a:br>
              <a:rPr lang="en-US" dirty="0"/>
            </a:b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8508-1D92-5849-B597-1F42850F201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48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516899194"/>
              </p:ext>
            </p:extLst>
          </p:nvPr>
        </p:nvGraphicFramePr>
        <p:xfrm>
          <a:off x="-642668" y="819861"/>
          <a:ext cx="10586768" cy="4843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FY 2018 General Fund Budget </a:t>
            </a:r>
            <a:r>
              <a:rPr lang="en-US" dirty="0" smtClean="0"/>
              <a:t>is structurally </a:t>
            </a:r>
            <a:r>
              <a:rPr lang="en-US" dirty="0"/>
              <a:t>balanced </a:t>
            </a:r>
            <a:br>
              <a:rPr lang="en-US" dirty="0"/>
            </a:b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8508-1D92-5849-B597-1F42850F201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75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udget Colors">
      <a:dk1>
        <a:srgbClr val="FF671B"/>
      </a:dk1>
      <a:lt1>
        <a:sysClr val="window" lastClr="FFFFFF"/>
      </a:lt1>
      <a:dk2>
        <a:srgbClr val="44546A"/>
      </a:dk2>
      <a:lt2>
        <a:srgbClr val="E7E6E6"/>
      </a:lt2>
      <a:accent1>
        <a:srgbClr val="888B8D"/>
      </a:accent1>
      <a:accent2>
        <a:srgbClr val="00B288"/>
      </a:accent2>
      <a:accent3>
        <a:srgbClr val="003A5D"/>
      </a:accent3>
      <a:accent4>
        <a:srgbClr val="053BC9"/>
      </a:accent4>
      <a:accent5>
        <a:srgbClr val="520A76"/>
      </a:accent5>
      <a:accent6>
        <a:srgbClr val="40B4E5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Budget Colors">
      <a:dk1>
        <a:srgbClr val="FF671B"/>
      </a:dk1>
      <a:lt1>
        <a:sysClr val="window" lastClr="FFFFFF"/>
      </a:lt1>
      <a:dk2>
        <a:srgbClr val="44546A"/>
      </a:dk2>
      <a:lt2>
        <a:srgbClr val="E7E6E6"/>
      </a:lt2>
      <a:accent1>
        <a:srgbClr val="888B8D"/>
      </a:accent1>
      <a:accent2>
        <a:srgbClr val="00B288"/>
      </a:accent2>
      <a:accent3>
        <a:srgbClr val="003A5D"/>
      </a:accent3>
      <a:accent4>
        <a:srgbClr val="053BC9"/>
      </a:accent4>
      <a:accent5>
        <a:srgbClr val="520A76"/>
      </a:accent5>
      <a:accent6>
        <a:srgbClr val="40B4E5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9815</TotalTime>
  <Words>872</Words>
  <Application>Microsoft Office PowerPoint</Application>
  <PresentationFormat>On-screen Show (4:3)</PresentationFormat>
  <Paragraphs>268</Paragraphs>
  <Slides>37</Slides>
  <Notes>37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Office Theme</vt:lpstr>
      <vt:lpstr>3_Office Theme</vt:lpstr>
      <vt:lpstr>PowerPoint Presentation</vt:lpstr>
      <vt:lpstr>PowerPoint Presentation</vt:lpstr>
      <vt:lpstr>PowerPoint Presentation</vt:lpstr>
      <vt:lpstr>Trends are positive…</vt:lpstr>
      <vt:lpstr>All residents must share in our success </vt:lpstr>
      <vt:lpstr>PowerPoint Presentation</vt:lpstr>
      <vt:lpstr>Resources are aligned with the Community Letter</vt:lpstr>
      <vt:lpstr>Proposed FY 2018 Budget is structurally balanced  </vt:lpstr>
      <vt:lpstr>Proposed FY 2018 General Fund Budget is structurally balanced  </vt:lpstr>
      <vt:lpstr>Proposed FY 2018 Budget represents a  5.3 percent increase from FY 2017 </vt:lpstr>
      <vt:lpstr>Overview of key General Fund increases </vt:lpstr>
      <vt:lpstr>FY 2018 Budget building blocks</vt:lpstr>
      <vt:lpstr>PowerPoint Presentation</vt:lpstr>
      <vt:lpstr>Sound fiscal leadership </vt:lpstr>
      <vt:lpstr>Resource constraints</vt:lpstr>
      <vt:lpstr>Realigned to support our Focus Areas</vt:lpstr>
      <vt:lpstr>Presentation overview</vt:lpstr>
      <vt:lpstr>PowerPoint Presentation</vt:lpstr>
      <vt:lpstr>Building community </vt:lpstr>
      <vt:lpstr>Building strong neighborhoods through public investment  </vt:lpstr>
      <vt:lpstr>Engaging residents, creating positive buzz </vt:lpstr>
      <vt:lpstr>PowerPoint Presentation</vt:lpstr>
      <vt:lpstr>Building Safety, Trust, and Accountability  through public investment</vt:lpstr>
      <vt:lpstr>Community outreach initiatives</vt:lpstr>
      <vt:lpstr>PowerPoint Presentation</vt:lpstr>
      <vt:lpstr>Building affordable housing through investment and collaboration</vt:lpstr>
      <vt:lpstr>Working towards City Council’s goals</vt:lpstr>
      <vt:lpstr>PowerPoint Presentation</vt:lpstr>
      <vt:lpstr>Creating good paying jobs through partnerships and investment</vt:lpstr>
      <vt:lpstr>Career readiness will support job creation  </vt:lpstr>
      <vt:lpstr>Apprenticeship opportunities </vt:lpstr>
      <vt:lpstr>Aviation Institute of Maintenance AIM-Charlotte</vt:lpstr>
      <vt:lpstr>PowerPoint Presentation</vt:lpstr>
      <vt:lpstr>Becoming an Employer of Choice through engaging employees </vt:lpstr>
      <vt:lpstr>Setting an example as a Employer  of Choice </vt:lpstr>
      <vt:lpstr>Proposed FY 2018 Proposed Budget  (All Funds) </vt:lpstr>
      <vt:lpstr>FY 2018 Budget calendar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Cesar Balda</dc:creator>
  <cp:lastModifiedBy>Wood, Rachel</cp:lastModifiedBy>
  <cp:revision>936</cp:revision>
  <cp:lastPrinted>2017-05-01T20:16:20Z</cp:lastPrinted>
  <dcterms:created xsi:type="dcterms:W3CDTF">2016-12-12T20:50:03Z</dcterms:created>
  <dcterms:modified xsi:type="dcterms:W3CDTF">2017-05-01T22:02:13Z</dcterms:modified>
</cp:coreProperties>
</file>